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handoutMasterIdLst>
    <p:handoutMasterId r:id="rId51"/>
  </p:handoutMasterIdLst>
  <p:sldIdLst>
    <p:sldId id="583" r:id="rId2"/>
    <p:sldId id="584" r:id="rId3"/>
    <p:sldId id="585" r:id="rId4"/>
    <p:sldId id="586" r:id="rId5"/>
    <p:sldId id="637" r:id="rId6"/>
    <p:sldId id="638" r:id="rId7"/>
    <p:sldId id="639" r:id="rId8"/>
    <p:sldId id="640" r:id="rId9"/>
    <p:sldId id="641" r:id="rId10"/>
    <p:sldId id="587" r:id="rId11"/>
    <p:sldId id="634" r:id="rId12"/>
    <p:sldId id="588" r:id="rId13"/>
    <p:sldId id="589" r:id="rId14"/>
    <p:sldId id="590" r:id="rId15"/>
    <p:sldId id="591" r:id="rId16"/>
    <p:sldId id="593" r:id="rId17"/>
    <p:sldId id="594" r:id="rId18"/>
    <p:sldId id="595" r:id="rId19"/>
    <p:sldId id="596" r:id="rId20"/>
    <p:sldId id="635" r:id="rId21"/>
    <p:sldId id="598" r:id="rId22"/>
    <p:sldId id="599" r:id="rId23"/>
    <p:sldId id="600" r:id="rId24"/>
    <p:sldId id="601" r:id="rId25"/>
    <p:sldId id="602" r:id="rId26"/>
    <p:sldId id="603" r:id="rId27"/>
    <p:sldId id="604" r:id="rId28"/>
    <p:sldId id="605" r:id="rId29"/>
    <p:sldId id="606" r:id="rId30"/>
    <p:sldId id="607" r:id="rId31"/>
    <p:sldId id="636" r:id="rId32"/>
    <p:sldId id="613" r:id="rId33"/>
    <p:sldId id="614" r:id="rId34"/>
    <p:sldId id="615" r:id="rId35"/>
    <p:sldId id="616" r:id="rId36"/>
    <p:sldId id="619" r:id="rId37"/>
    <p:sldId id="620" r:id="rId38"/>
    <p:sldId id="621" r:id="rId39"/>
    <p:sldId id="622" r:id="rId40"/>
    <p:sldId id="623" r:id="rId41"/>
    <p:sldId id="624" r:id="rId42"/>
    <p:sldId id="625" r:id="rId43"/>
    <p:sldId id="626" r:id="rId44"/>
    <p:sldId id="627" r:id="rId45"/>
    <p:sldId id="629" r:id="rId46"/>
    <p:sldId id="630" r:id="rId47"/>
    <p:sldId id="631" r:id="rId48"/>
    <p:sldId id="632" r:id="rId4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9" d="100"/>
          <a:sy n="119" d="100"/>
        </p:scale>
        <p:origin x="1374" y="108"/>
      </p:cViewPr>
      <p:guideLst>
        <p:guide orient="horz" pos="2160"/>
        <p:guide pos="2880"/>
      </p:guideLst>
    </p:cSldViewPr>
  </p:slideViewPr>
  <p:notesTextViewPr>
    <p:cViewPr>
      <p:scale>
        <a:sx n="1" d="1"/>
        <a:sy n="1" d="1"/>
      </p:scale>
      <p:origin x="0" y="0"/>
    </p:cViewPr>
  </p:notesTextViewPr>
  <p:notesViewPr>
    <p:cSldViewPr>
      <p:cViewPr varScale="1">
        <p:scale>
          <a:sx n="53" d="100"/>
          <a:sy n="53" d="100"/>
        </p:scale>
        <p:origin x="-1842" y="-9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DAEA54D-5909-4A62-B98D-E9076275C66B}" type="datetimeFigureOut">
              <a:rPr lang="en-GB" smtClean="0"/>
              <a:t>16/01/2026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EAF004C9-546A-48B9-81FB-4DB922A80C3C}" type="slidenum">
              <a:rPr lang="en-GB" smtClean="0"/>
              <a:t>‹#›</a:t>
            </a:fld>
            <a:endParaRPr lang="en-GB"/>
          </a:p>
        </p:txBody>
      </p:sp>
    </p:spTree>
    <p:extLst>
      <p:ext uri="{BB962C8B-B14F-4D97-AF65-F5344CB8AC3E}">
        <p14:creationId xmlns:p14="http://schemas.microsoft.com/office/powerpoint/2010/main" val="8578649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45659" cy="496332"/>
          </a:xfrm>
          <a:prstGeom prst="rect">
            <a:avLst/>
          </a:prstGeom>
          <a:noFill/>
          <a:ln>
            <a:noFill/>
          </a:ln>
        </p:spPr>
        <p:txBody>
          <a:bodyPr vert="horz" wrap="square" lIns="91440" tIns="45720" rIns="91440" bIns="45720" anchor="t"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p:cNvSpPr txBox="1">
            <a:spLocks noGrp="1"/>
          </p:cNvSpPr>
          <p:nvPr>
            <p:ph type="dt" idx="1"/>
          </p:nvPr>
        </p:nvSpPr>
        <p:spPr>
          <a:xfrm>
            <a:off x="3850438" y="0"/>
            <a:ext cx="2945659" cy="496332"/>
          </a:xfrm>
          <a:prstGeom prst="rect">
            <a:avLst/>
          </a:prstGeom>
          <a:noFill/>
          <a:ln>
            <a:noFill/>
          </a:ln>
        </p:spPr>
        <p:txBody>
          <a:bodyPr vert="horz" wrap="square" lIns="91440" tIns="45720" rIns="91440" bIns="45720" anchor="t"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B5A8BEEE-C33F-4DD2-AE5D-314E0717A26B}" type="datetime1">
              <a:rPr lang="en-GB"/>
              <a:pPr lvl="0"/>
              <a:t>16/01/2026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1">
            <a:solidFill>
              <a:srgbClr val="000000"/>
            </a:solidFill>
            <a:prstDash val="solid"/>
          </a:ln>
        </p:spPr>
      </p:sp>
      <p:sp>
        <p:nvSpPr>
          <p:cNvPr id="5" name="Notes Placeholder 4"/>
          <p:cNvSpPr txBox="1">
            <a:spLocks noGrp="1"/>
          </p:cNvSpPr>
          <p:nvPr>
            <p:ph type="body" sz="quarter" idx="3"/>
          </p:nvPr>
        </p:nvSpPr>
        <p:spPr>
          <a:xfrm>
            <a:off x="679768" y="4715153"/>
            <a:ext cx="5438140" cy="4466987"/>
          </a:xfrm>
          <a:prstGeom prst="rect">
            <a:avLst/>
          </a:prstGeom>
          <a:noFill/>
          <a:ln>
            <a:noFill/>
          </a:ln>
        </p:spPr>
        <p:txBody>
          <a:bodyPr vert="horz" wrap="square" lIns="91440" tIns="45720" rIns="91440" bIns="45720"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txBox="1">
            <a:spLocks noGrp="1"/>
          </p:cNvSpPr>
          <p:nvPr>
            <p:ph type="ftr" sz="quarter" idx="4"/>
          </p:nvPr>
        </p:nvSpPr>
        <p:spPr>
          <a:xfrm>
            <a:off x="0" y="9428578"/>
            <a:ext cx="2945659" cy="496332"/>
          </a:xfrm>
          <a:prstGeom prst="rect">
            <a:avLst/>
          </a:prstGeom>
          <a:noFill/>
          <a:ln>
            <a:noFill/>
          </a:ln>
        </p:spPr>
        <p:txBody>
          <a:bodyPr vert="horz" wrap="square" lIns="91440" tIns="45720" rIns="91440" bIns="45720" anchor="b"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p:cNvSpPr txBox="1">
            <a:spLocks noGrp="1"/>
          </p:cNvSpPr>
          <p:nvPr>
            <p:ph type="sldNum" sz="quarter" idx="5"/>
          </p:nvPr>
        </p:nvSpPr>
        <p:spPr>
          <a:xfrm>
            <a:off x="3850438" y="9428578"/>
            <a:ext cx="2945659" cy="496332"/>
          </a:xfrm>
          <a:prstGeom prst="rect">
            <a:avLst/>
          </a:prstGeom>
          <a:noFill/>
          <a:ln>
            <a:noFill/>
          </a:ln>
        </p:spPr>
        <p:txBody>
          <a:bodyPr vert="horz" wrap="square" lIns="91440" tIns="45720" rIns="91440" bIns="45720" anchor="b"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41157E12-E7CE-416D-9141-F8B789D9F315}" type="slidenum">
              <a:t>‹#›</a:t>
            </a:fld>
            <a:endParaRPr lang="en-GB"/>
          </a:p>
        </p:txBody>
      </p:sp>
    </p:spTree>
    <p:extLst>
      <p:ext uri="{BB962C8B-B14F-4D97-AF65-F5344CB8AC3E}">
        <p14:creationId xmlns:p14="http://schemas.microsoft.com/office/powerpoint/2010/main" val="289638571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6CD55A8-A121-4556-AFF7-5F9AD32BAFBF}" type="slidenum">
              <a:rPr lang="en-GB" smtClean="0"/>
              <a:t>24</a:t>
            </a:fld>
            <a:endParaRPr lang="en-GB"/>
          </a:p>
        </p:txBody>
      </p:sp>
    </p:spTree>
    <p:extLst>
      <p:ext uri="{BB962C8B-B14F-4D97-AF65-F5344CB8AC3E}">
        <p14:creationId xmlns:p14="http://schemas.microsoft.com/office/powerpoint/2010/main" val="42747693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79390" y="2996955"/>
            <a:ext cx="7772400" cy="1470026"/>
          </a:xfrm>
        </p:spPr>
        <p:txBody>
          <a:bodyPr>
            <a:scene3d>
              <a:camera prst="orthographicFront"/>
              <a:lightRig rig="threePt" dir="t"/>
            </a:scene3d>
            <a:sp3d extrusionH="57150">
              <a:bevelT w="38100" h="38100" prst="angle"/>
            </a:sp3d>
          </a:bodyPr>
          <a:lstStyle>
            <a:lvl1pPr algn="ctr">
              <a:defRPr b="1" spc="150">
                <a:solidFill>
                  <a:srgbClr val="F8F8F8"/>
                </a:solidFill>
                <a:effectLst>
                  <a:outerShdw>
                    <a:srgbClr val="000000"/>
                  </a:outerShdw>
                </a:effectLst>
                <a:latin typeface="Showcard Gothic" pitchFamily="82"/>
              </a:defRPr>
            </a:lvl1pPr>
          </a:lstStyle>
          <a:p>
            <a:pPr lvl="0"/>
            <a:r>
              <a:rPr lang="en-US" dirty="0"/>
              <a:t>Click to edit Master title style</a:t>
            </a:r>
            <a:endParaRPr lang="en-GB" dirty="0"/>
          </a:p>
        </p:txBody>
      </p:sp>
      <p:sp>
        <p:nvSpPr>
          <p:cNvPr id="3" name="Subtitle 2"/>
          <p:cNvSpPr txBox="1">
            <a:spLocks noGrp="1"/>
          </p:cNvSpPr>
          <p:nvPr>
            <p:ph type="subTitle" idx="1"/>
          </p:nvPr>
        </p:nvSpPr>
        <p:spPr>
          <a:xfrm>
            <a:off x="1365180" y="4653134"/>
            <a:ext cx="6400800" cy="1752603"/>
          </a:xfrm>
        </p:spPr>
        <p:txBody>
          <a:bodyPr anchorCtr="1">
            <a:scene3d>
              <a:camera prst="orthographicFront"/>
              <a:lightRig rig="flat" dir="tl">
                <a:rot lat="0" lon="0" rev="6600000"/>
              </a:lightRig>
            </a:scene3d>
            <a:sp3d extrusionH="25400" contourW="8890">
              <a:bevelT w="38100" h="31750"/>
              <a:contourClr>
                <a:schemeClr val="accent2">
                  <a:shade val="75000"/>
                </a:schemeClr>
              </a:contourClr>
            </a:sp3d>
          </a:bodyPr>
          <a:lstStyle>
            <a:lvl1pPr marL="0" indent="0" algn="ctr">
              <a:buNone/>
              <a:defRPr sz="40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defRPr>
            </a:lvl1pPr>
          </a:lstStyle>
          <a:p>
            <a:pPr lvl="0"/>
            <a:r>
              <a:rPr lang="en-US" dirty="0"/>
              <a:t>Click to edit Master subtitle style</a:t>
            </a:r>
            <a:endParaRPr lang="en-GB" dirty="0"/>
          </a:p>
        </p:txBody>
      </p:sp>
      <p:sp>
        <p:nvSpPr>
          <p:cNvPr id="4" name="Date Placeholder 3"/>
          <p:cNvSpPr txBox="1">
            <a:spLocks noGrp="1"/>
          </p:cNvSpPr>
          <p:nvPr>
            <p:ph type="dt" sz="half" idx="7"/>
          </p:nvPr>
        </p:nvSpPr>
        <p:spPr/>
        <p:txBody>
          <a:bodyPr/>
          <a:lstStyle>
            <a:lvl1pPr>
              <a:defRPr/>
            </a:lvl1pPr>
          </a:lstStyle>
          <a:p>
            <a:pPr lvl="0"/>
            <a:fld id="{B462D018-DCD5-4148-8425-EDD9DD511A83}" type="datetime1">
              <a:rPr lang="en-GB"/>
              <a:pPr lvl="0"/>
              <a:t>16/01/2026</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5B62D27E-186D-4D91-8990-F286BD1BF4BC}" type="slidenum">
              <a:t>‹#›</a:t>
            </a:fld>
            <a:endParaRPr lang="en-GB"/>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987824" y="188640"/>
            <a:ext cx="3089329" cy="2903122"/>
          </a:xfrm>
          <a:prstGeom prst="rect">
            <a:avLst/>
          </a:prstGeom>
        </p:spPr>
      </p:pic>
    </p:spTree>
    <p:extLst>
      <p:ext uri="{BB962C8B-B14F-4D97-AF65-F5344CB8AC3E}">
        <p14:creationId xmlns:p14="http://schemas.microsoft.com/office/powerpoint/2010/main" val="259674211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sz="5400"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latin typeface="Rockwell Condensed" panose="02060603050405020104" pitchFamily="18" charset="0"/>
              </a:defRPr>
            </a:lvl1pPr>
          </a:lstStyle>
          <a:p>
            <a:pPr lvl="0"/>
            <a:r>
              <a:rPr lang="en-US" dirty="0"/>
              <a:t>Click to edit Master title style</a:t>
            </a:r>
            <a:endParaRPr lang="en-GB" dirty="0"/>
          </a:p>
        </p:txBody>
      </p:sp>
      <p:sp>
        <p:nvSpPr>
          <p:cNvPr id="3" name="Content Placeholder 2"/>
          <p:cNvSpPr txBox="1">
            <a:spLocks noGrp="1"/>
          </p:cNvSpPr>
          <p:nvPr>
            <p:ph idx="1"/>
          </p:nvPr>
        </p:nvSpPr>
        <p:spPr>
          <a:xfrm>
            <a:off x="467541" y="1855436"/>
            <a:ext cx="8229600" cy="4525959"/>
          </a:xfrm>
        </p:spPr>
        <p:txBody>
          <a:bodyP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txBox="1">
            <a:spLocks noGrp="1"/>
          </p:cNvSpPr>
          <p:nvPr>
            <p:ph type="dt" sz="half" idx="7"/>
          </p:nvPr>
        </p:nvSpPr>
        <p:spPr/>
        <p:txBody>
          <a:bodyPr/>
          <a:lstStyle>
            <a:lvl1pPr>
              <a:defRPr/>
            </a:lvl1pPr>
          </a:lstStyle>
          <a:p>
            <a:pPr lvl="0"/>
            <a:fld id="{BFB3BE95-BAB3-44AF-B7F3-91B946CA7A6E}" type="datetime1">
              <a:rPr lang="en-GB"/>
              <a:pPr lvl="0"/>
              <a:t>16/01/2026</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691089B6-5565-406D-B912-A192FAB35D2A}" type="slidenum">
              <a:t>‹#›</a:t>
            </a:fld>
            <a:endParaRPr lang="en-GB"/>
          </a:p>
        </p:txBody>
      </p:sp>
      <p:pic>
        <p:nvPicPr>
          <p:cNvPr id="10242"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51520" y="116632"/>
            <a:ext cx="1393732" cy="1308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21905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722311" y="4406895"/>
            <a:ext cx="7772400" cy="1362071"/>
          </a:xfrm>
        </p:spPr>
        <p:txBody>
          <a:bodyPr anchor="t" anchorCtr="0">
            <a:scene3d>
              <a:camera prst="orthographicFront"/>
              <a:lightRig rig="threePt" dir="t"/>
            </a:scene3d>
            <a:sp3d extrusionH="57150">
              <a:bevelT w="38100" h="38100" prst="angle"/>
            </a:sp3d>
          </a:bodyPr>
          <a:lstStyle>
            <a:lvl1pPr algn="ctr">
              <a:defRPr sz="4000" b="1" cap="all">
                <a:solidFill>
                  <a:srgbClr val="FF0000"/>
                </a:solidFill>
                <a:latin typeface="Showcard Gothic" panose="04020904020102020604" pitchFamily="82" charset="0"/>
              </a:defRPr>
            </a:lvl1pPr>
          </a:lstStyle>
          <a:p>
            <a:pPr lvl="0"/>
            <a:r>
              <a:rPr lang="en-US" dirty="0"/>
              <a:t>Click to edit Master title style</a:t>
            </a:r>
            <a:endParaRPr lang="en-GB" dirty="0"/>
          </a:p>
        </p:txBody>
      </p:sp>
      <p:sp>
        <p:nvSpPr>
          <p:cNvPr id="3" name="Text Placeholder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D7DB82A5-4E20-4A37-B39B-B1140DE13F1E}" type="datetime1">
              <a:rPr lang="en-GB"/>
              <a:pPr lvl="0"/>
              <a:t>16/01/2026</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84375B10-A324-4404-83D1-59B63CB41A31}" type="slidenum">
              <a:t>‹#›</a:t>
            </a:fld>
            <a:endParaRPr lang="en-GB"/>
          </a:p>
        </p:txBody>
      </p:sp>
      <p:pic>
        <p:nvPicPr>
          <p:cNvPr id="21506"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555776" y="404664"/>
            <a:ext cx="3672408" cy="3450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0835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pPr lvl="0"/>
            <a:r>
              <a:rPr lang="en-US" dirty="0"/>
              <a:t>Click to edit Master title style</a:t>
            </a:r>
            <a:endParaRPr lang="en-GB" dirty="0"/>
          </a:p>
        </p:txBody>
      </p:sp>
      <p:sp>
        <p:nvSpPr>
          <p:cNvPr id="3" name="Content Placeholder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23536252-70C4-4B0F-B5F3-75FFCCEB3881}" type="datetime1">
              <a:rPr lang="en-GB"/>
              <a:pPr lvl="0"/>
              <a:t>16/01/2026</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E1AF0764-9F14-4810-AE27-1205B41335D1}" type="slidenum">
              <a:t>‹#›</a:t>
            </a:fld>
            <a:endParaRPr lang="en-GB"/>
          </a:p>
        </p:txBody>
      </p:sp>
      <p:pic>
        <p:nvPicPr>
          <p:cNvPr id="11266"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96267" y="116632"/>
            <a:ext cx="13954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2401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pPr lvl="0"/>
            <a:r>
              <a:rPr lang="en-US" dirty="0"/>
              <a:t>Click to edit Master title style</a:t>
            </a:r>
            <a:endParaRPr lang="en-GB" dirty="0"/>
          </a:p>
        </p:txBody>
      </p:sp>
      <p:sp>
        <p:nvSpPr>
          <p:cNvPr id="3" name="Text Placeholder 2"/>
          <p:cNvSpPr txBox="1">
            <a:spLocks noGrp="1"/>
          </p:cNvSpPr>
          <p:nvPr>
            <p:ph type="body" idx="1"/>
          </p:nvPr>
        </p:nvSpPr>
        <p:spPr>
          <a:xfrm>
            <a:off x="457200" y="1535113"/>
            <a:ext cx="4040184" cy="639759"/>
          </a:xfrm>
        </p:spPr>
        <p:txBody>
          <a:bodyPr anchor="b"/>
          <a:lstStyle>
            <a:lvl1pPr marL="0" indent="0">
              <a:spcBef>
                <a:spcPts val="600"/>
              </a:spcBef>
              <a:buNone/>
              <a:defRPr sz="2400"/>
            </a:lvl1pPr>
          </a:lstStyle>
          <a:p>
            <a:pPr lvl="0"/>
            <a:r>
              <a:rPr lang="en-US"/>
              <a:t>Click to edit Master text styles</a:t>
            </a:r>
          </a:p>
        </p:txBody>
      </p:sp>
      <p:sp>
        <p:nvSpPr>
          <p:cNvPr id="4" name="Content Placeholder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4645023" y="1535113"/>
            <a:ext cx="4041776" cy="639759"/>
          </a:xfrm>
        </p:spPr>
        <p:txBody>
          <a:bodyPr anchor="b"/>
          <a:lstStyle>
            <a:lvl1pPr marL="0" indent="0">
              <a:spcBef>
                <a:spcPts val="600"/>
              </a:spcBef>
              <a:buNone/>
              <a:defRPr sz="2400"/>
            </a:lvl1pPr>
          </a:lstStyle>
          <a:p>
            <a:pPr lvl="0"/>
            <a:r>
              <a:rPr lang="en-US"/>
              <a:t>Click to edit Master text styles</a:t>
            </a:r>
          </a:p>
        </p:txBody>
      </p:sp>
      <p:sp>
        <p:nvSpPr>
          <p:cNvPr id="6" name="Content Placeholder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3EAC5795-DFD3-4374-89E9-3EDDBABE376F}" type="datetime1">
              <a:rPr lang="en-GB"/>
              <a:pPr lvl="0"/>
              <a:t>16/01/2026</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77FBCE91-9908-49D6-93B2-17FD8F5D25E3}" type="slidenum">
              <a:t>‹#›</a:t>
            </a:fld>
            <a:endParaRPr lang="en-GB"/>
          </a:p>
        </p:txBody>
      </p:sp>
      <p:pic>
        <p:nvPicPr>
          <p:cNvPr id="2253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51520" y="260648"/>
            <a:ext cx="13954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5280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pPr lvl="0"/>
            <a:r>
              <a:rPr lang="en-US"/>
              <a:t>Click to edit Master title style</a:t>
            </a:r>
            <a:endParaRPr lang="en-GB"/>
          </a:p>
        </p:txBody>
      </p:sp>
      <p:sp>
        <p:nvSpPr>
          <p:cNvPr id="3" name="Date Placeholder 2"/>
          <p:cNvSpPr txBox="1">
            <a:spLocks noGrp="1"/>
          </p:cNvSpPr>
          <p:nvPr>
            <p:ph type="dt" sz="half" idx="7"/>
          </p:nvPr>
        </p:nvSpPr>
        <p:spPr/>
        <p:txBody>
          <a:bodyPr/>
          <a:lstStyle>
            <a:lvl1pPr>
              <a:defRPr/>
            </a:lvl1pPr>
          </a:lstStyle>
          <a:p>
            <a:pPr lvl="0"/>
            <a:fld id="{9D2AF243-30DC-43F6-8938-4870A646B225}" type="datetime1">
              <a:rPr lang="en-GB"/>
              <a:pPr lvl="0"/>
              <a:t>16/01/2026</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D6EB0EB1-778F-4698-AFD6-D7DB4BAF5A7F}" type="slidenum">
              <a:t>‹#›</a:t>
            </a:fld>
            <a:endParaRPr lang="en-GB"/>
          </a:p>
        </p:txBody>
      </p:sp>
      <p:pic>
        <p:nvPicPr>
          <p:cNvPr id="1229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51520" y="116632"/>
            <a:ext cx="13954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1615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364CD841-0404-40DD-99C0-9B09B1E3C938}" type="datetime1">
              <a:rPr lang="en-GB"/>
              <a:pPr lvl="0"/>
              <a:t>16/01/2026</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5935C887-9260-48E6-BD5D-FA80F560E9BC}" type="slidenum">
              <a:t>‹#›</a:t>
            </a:fld>
            <a:endParaRPr lang="en-GB"/>
          </a:p>
        </p:txBody>
      </p:sp>
      <p:pic>
        <p:nvPicPr>
          <p:cNvPr id="133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23528" y="260648"/>
            <a:ext cx="13954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4314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endParaRPr lang="en-GB"/>
          </a:p>
        </p:txBody>
      </p:sp>
      <p:sp>
        <p:nvSpPr>
          <p:cNvPr id="3" name="Content Placeholder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74E92F03-59E4-42F9-BE1E-5642115CCC94}" type="datetime1">
              <a:rPr lang="en-GB"/>
              <a:pPr lvl="0"/>
              <a:t>16/01/2026</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5EA5817E-7FF0-4FDE-B2BA-C963F718AD16}" type="slidenum">
              <a:t>‹#›</a:t>
            </a:fld>
            <a:endParaRPr lang="en-GB"/>
          </a:p>
        </p:txBody>
      </p:sp>
      <p:pic>
        <p:nvPicPr>
          <p:cNvPr id="14338"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79512" y="188640"/>
            <a:ext cx="13954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6131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endParaRPr lang="en-GB"/>
          </a:p>
        </p:txBody>
      </p:sp>
      <p:sp>
        <p:nvSpPr>
          <p:cNvPr id="3" name="Picture Placeholder 2"/>
          <p:cNvSpPr txBox="1">
            <a:spLocks noGrp="1"/>
          </p:cNvSpPr>
          <p:nvPr>
            <p:ph type="pic" idx="1"/>
          </p:nvPr>
        </p:nvSpPr>
        <p:spPr>
          <a:xfrm>
            <a:off x="1792288" y="612776"/>
            <a:ext cx="5486400" cy="4114800"/>
          </a:xfrm>
        </p:spPr>
        <p:txBody>
          <a:bodyPr/>
          <a:lstStyle>
            <a:lvl1pPr marL="0" indent="0">
              <a:buNone/>
              <a:defRPr lang="en-GB"/>
            </a:lvl1pPr>
          </a:lstStyle>
          <a:p>
            <a:pPr lvl="0"/>
            <a:endParaRPr lang="en-GB"/>
          </a:p>
        </p:txBody>
      </p:sp>
      <p:sp>
        <p:nvSpPr>
          <p:cNvPr id="4" name="Text Placeholder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23F19AD7-46CE-40D3-8444-175245599467}" type="datetime1">
              <a:rPr lang="en-GB"/>
              <a:pPr lvl="0"/>
              <a:t>16/01/2026</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A153DCA9-1857-4CC5-9DAC-FE71C5E484BD}" type="slidenum">
              <a:t>‹#›</a:t>
            </a:fld>
            <a:endParaRPr lang="en-GB"/>
          </a:p>
        </p:txBody>
      </p:sp>
      <p:pic>
        <p:nvPicPr>
          <p:cNvPr id="15362"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51520" y="116632"/>
            <a:ext cx="13954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667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pPr lvl="0"/>
            <a:r>
              <a:rPr lang="en-US" dirty="0"/>
              <a:t>Click to edit Master title style</a:t>
            </a:r>
            <a:endParaRPr lang="en-GB" dirty="0"/>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8AC82526-C7DA-43A9-B8BD-04E0D17FACD4}" type="datetime1">
              <a:rPr lang="en-GB"/>
              <a:pPr lvl="0"/>
              <a:t>16/01/2026</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471251D8-DA62-43CD-A9B2-F7705E5CCD19}" type="slidenum">
              <a:t>‹#›</a:t>
            </a:fld>
            <a:endParaRPr lang="en-GB"/>
          </a:p>
        </p:txBody>
      </p:sp>
      <p:pic>
        <p:nvPicPr>
          <p:cNvPr id="16386"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51520" y="188640"/>
            <a:ext cx="13954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2587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629400" y="274640"/>
            <a:ext cx="2057400" cy="5851529"/>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EEE705D1-4F2A-4380-A967-394B71A1B516}" type="datetime1">
              <a:rPr lang="en-GB"/>
              <a:pPr lvl="0"/>
              <a:t>16/01/2026</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C622AB62-9C0C-49C6-BC85-83D01BEE16DE}" type="slidenum">
              <a:t>‹#›</a:t>
            </a:fld>
            <a:endParaRPr lang="en-GB"/>
          </a:p>
        </p:txBody>
      </p:sp>
    </p:spTree>
    <p:extLst>
      <p:ext uri="{BB962C8B-B14F-4D97-AF65-F5344CB8AC3E}">
        <p14:creationId xmlns:p14="http://schemas.microsoft.com/office/powerpoint/2010/main" val="20103189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51C58E14-D7BD-41DE-A8C9-1EA1AD5914E4}" type="slidenum">
              <a:rPr lang="en-GB" smtClean="0"/>
              <a:pPr/>
              <a:t>‹#›</a:t>
            </a:fld>
            <a:endParaRPr lang="en-GB" dirty="0"/>
          </a:p>
        </p:txBody>
      </p:sp>
      <p:sp>
        <p:nvSpPr>
          <p:cNvPr id="4" name="Footer Placeholder 3"/>
          <p:cNvSpPr>
            <a:spLocks noGrp="1"/>
          </p:cNvSpPr>
          <p:nvPr>
            <p:ph type="ftr" sz="quarter" idx="11"/>
          </p:nvPr>
        </p:nvSpPr>
        <p:spPr/>
        <p:txBody>
          <a:bodyPr/>
          <a:lstStyle/>
          <a:p>
            <a:r>
              <a:rPr lang="en-GB" dirty="0"/>
              <a:t>SSCB</a:t>
            </a:r>
          </a:p>
        </p:txBody>
      </p:sp>
      <p:sp>
        <p:nvSpPr>
          <p:cNvPr id="5" name="Content Placeholder 2"/>
          <p:cNvSpPr>
            <a:spLocks noGrp="1"/>
          </p:cNvSpPr>
          <p:nvPr>
            <p:ph idx="1"/>
          </p:nvPr>
        </p:nvSpPr>
        <p:spPr>
          <a:xfrm>
            <a:off x="457200" y="1600200"/>
            <a:ext cx="8229600" cy="45259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20482"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51520" y="116632"/>
            <a:ext cx="13954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9882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r>
              <a:rPr lang="en-US"/>
              <a:t>Click to edit Master title style</a:t>
            </a:r>
            <a:endParaRPr lang="en-GB"/>
          </a:p>
        </p:txBody>
      </p:sp>
      <p:sp>
        <p:nvSpPr>
          <p:cNvPr id="3" name="Date Placeholder 2"/>
          <p:cNvSpPr>
            <a:spLocks noGrp="1"/>
          </p:cNvSpPr>
          <p:nvPr>
            <p:ph type="dt" sz="half" idx="10"/>
          </p:nvPr>
        </p:nvSpPr>
        <p:spPr/>
        <p:txBody>
          <a:bodyPr/>
          <a:lstStyle/>
          <a:p>
            <a:fld id="{A4D10139-F019-4C04-B030-F6BE9541E7A0}" type="datetime1">
              <a:rPr lang="en-GB" smtClean="0"/>
              <a:pPr/>
              <a:t>16/01/2026</a:t>
            </a:fld>
            <a:endParaRPr lang="en-GB" dirty="0"/>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endParaRPr lang="en-GB" dirty="0"/>
          </a:p>
        </p:txBody>
      </p:sp>
      <p:sp>
        <p:nvSpPr>
          <p:cNvPr id="6" name="Content Placeholder 2"/>
          <p:cNvSpPr>
            <a:spLocks noGrp="1"/>
          </p:cNvSpPr>
          <p:nvPr>
            <p:ph idx="1"/>
          </p:nvPr>
        </p:nvSpPr>
        <p:spPr>
          <a:xfrm>
            <a:off x="457200" y="1600200"/>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741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23528" y="188640"/>
            <a:ext cx="13954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9738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91DB909C-86EB-4EA3-A809-6A690A6F83F2}" type="datetime1">
              <a:rPr lang="en-GB" smtClean="0"/>
              <a:pPr/>
              <a:t>16/01/2026</a:t>
            </a:fld>
            <a:endParaRPr lang="en-GB" dirty="0"/>
          </a:p>
        </p:txBody>
      </p:sp>
      <p:sp>
        <p:nvSpPr>
          <p:cNvPr id="4" name="Footer Placeholder 3"/>
          <p:cNvSpPr>
            <a:spLocks noGrp="1"/>
          </p:cNvSpPr>
          <p:nvPr>
            <p:ph type="ftr" sz="quarter" idx="11"/>
          </p:nvPr>
        </p:nvSpPr>
        <p:spPr/>
        <p:txBody>
          <a:bodyPr/>
          <a:lstStyle/>
          <a:p>
            <a:r>
              <a:rPr lang="en-GB"/>
              <a:t>SSCB</a:t>
            </a:r>
            <a:endParaRPr lang="en-GB" dirty="0"/>
          </a:p>
        </p:txBody>
      </p:sp>
      <p:sp>
        <p:nvSpPr>
          <p:cNvPr id="5" name="Content Placeholder 2"/>
          <p:cNvSpPr>
            <a:spLocks noGrp="1"/>
          </p:cNvSpPr>
          <p:nvPr>
            <p:ph idx="1"/>
          </p:nvPr>
        </p:nvSpPr>
        <p:spPr>
          <a:xfrm>
            <a:off x="457200" y="1600200"/>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9458"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51520" y="116632"/>
            <a:ext cx="13954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9939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1691676" y="274640"/>
            <a:ext cx="6995123" cy="1143000"/>
          </a:xfrm>
          <a:prstGeom prst="rect">
            <a:avLst/>
          </a:prstGeom>
          <a:noFill/>
          <a:ln>
            <a:noFill/>
          </a:ln>
        </p:spPr>
        <p:txBody>
          <a:bodyPr vert="horz" wrap="square" lIns="91440" tIns="45720" rIns="91440" bIns="45720" anchor="ctr" anchorCtr="1" compatLnSpc="1">
            <a:scene3d>
              <a:camera prst="orthographicFront"/>
              <a:lightRig rig="flat" dir="tl">
                <a:rot lat="0" lon="0" rev="6600000"/>
              </a:lightRig>
            </a:scene3d>
            <a:sp3d extrusionH="25400" contourW="8890">
              <a:bevelT w="38100" h="31750"/>
              <a:contourClr>
                <a:schemeClr val="accent2">
                  <a:shade val="75000"/>
                </a:schemeClr>
              </a:contourClr>
            </a:sp3d>
          </a:bodyPr>
          <a:lstStyle/>
          <a:p>
            <a:pPr lvl="0"/>
            <a:r>
              <a:rPr lang="en-US" dirty="0"/>
              <a:t>Click to edit Master title style</a:t>
            </a:r>
            <a:endParaRPr lang="en-GB" dirty="0"/>
          </a:p>
        </p:txBody>
      </p:sp>
      <p:sp>
        <p:nvSpPr>
          <p:cNvPr id="3" name="Text Placeholder 2"/>
          <p:cNvSpPr txBox="1">
            <a:spLocks noGrp="1"/>
          </p:cNvSpPr>
          <p:nvPr>
            <p:ph type="body" idx="1"/>
          </p:nvPr>
        </p:nvSpPr>
        <p:spPr>
          <a:xfrm>
            <a:off x="467541" y="1803672"/>
            <a:ext cx="8229600" cy="4525959"/>
          </a:xfrm>
          <a:prstGeom prst="rect">
            <a:avLst/>
          </a:prstGeom>
          <a:noFill/>
          <a:ln>
            <a:noFill/>
          </a:ln>
        </p:spPr>
        <p:txBody>
          <a:bodyPr vert="horz" wrap="square" lIns="91440" tIns="45720" rIns="91440" bIns="45720" anchor="t" anchorCtr="0" compatLnSpc="1"/>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1AD3FF77-C652-4EB3-9319-52EED675928A}" type="datetime1">
              <a:rPr lang="en-GB"/>
              <a:pPr lvl="0"/>
              <a:t>16/01/2026</a:t>
            </a:fld>
            <a:endParaRPr lang="en-GB"/>
          </a:p>
        </p:txBody>
      </p:sp>
      <p:sp>
        <p:nvSpPr>
          <p:cNvPr id="5" name="Footer Placeholder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A24CE7E5-4F37-4CF4-886F-305368CE9431}" type="slidenum">
              <a:t>‹#›</a:t>
            </a:fld>
            <a:endParaRPr lang="en-GB"/>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p:txStyles>
    <p:titleStyle>
      <a:lvl1pPr marL="0" marR="0" lvl="0" indent="0" algn="r" defTabSz="914400" rtl="0" fontAlgn="auto" hangingPunct="1">
        <a:lnSpc>
          <a:spcPct val="100000"/>
        </a:lnSpc>
        <a:spcBef>
          <a:spcPts val="0"/>
        </a:spcBef>
        <a:spcAft>
          <a:spcPts val="0"/>
        </a:spcAft>
        <a:buNone/>
        <a:tabLst/>
        <a:defRPr lang="en-US" sz="5400" b="1" i="0" u="none" strike="noStrike" kern="1200" cap="none" spc="0" baseline="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FillTx/>
          <a:latin typeface="Rockwell Condensed" panose="02060603050405020104" pitchFamily="18" charset="0"/>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1" i="0" u="none" strike="noStrike" kern="1200" cap="none" spc="0" baseline="0">
          <a:solidFill>
            <a:schemeClr val="bg2">
              <a:lumMod val="75000"/>
            </a:schemeClr>
          </a:solidFill>
          <a:effectLst/>
          <a:uFillTx/>
          <a:latin typeface="Calibri"/>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1" i="0" u="none" strike="noStrike" kern="1200" cap="none" spc="0" baseline="0">
          <a:solidFill>
            <a:schemeClr val="bg2">
              <a:lumMod val="75000"/>
            </a:schemeClr>
          </a:solidFill>
          <a:effectLst/>
          <a:uFillTx/>
          <a:latin typeface="Calibri"/>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1" i="0" u="none" strike="noStrike" kern="1200" cap="none" spc="0" baseline="0">
          <a:solidFill>
            <a:schemeClr val="bg2">
              <a:lumMod val="75000"/>
            </a:schemeClr>
          </a:solidFill>
          <a:effectLst/>
          <a:uFillTx/>
          <a:latin typeface="Calibri"/>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1" i="0" u="none" strike="noStrike" kern="1200" cap="none" spc="0" baseline="0">
          <a:solidFill>
            <a:schemeClr val="bg2">
              <a:lumMod val="75000"/>
            </a:schemeClr>
          </a:solidFill>
          <a:effectLst/>
          <a:uFillTx/>
          <a:latin typeface="Calibri"/>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1" i="0" u="none" strike="noStrike" kern="1200" cap="none" spc="0" baseline="0">
          <a:solidFill>
            <a:schemeClr val="bg2">
              <a:lumMod val="75000"/>
            </a:schemeClr>
          </a:solidFill>
          <a:effectLst/>
          <a:uFillTx/>
          <a:latin typeface="Calibri"/>
        </a:defRPr>
      </a:lvl5pPr>
    </p:bodyStyle>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s://www.st-thomas.surrey.sch.uk/learning/parent-learning-workshops/" TargetMode="External"/><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3429000"/>
            <a:ext cx="7363558" cy="2387600"/>
          </a:xfrm>
        </p:spPr>
        <p:txBody>
          <a:bodyPr>
            <a:noAutofit/>
          </a:bodyPr>
          <a:lstStyle/>
          <a:p>
            <a:r>
              <a:rPr lang="en-GB" sz="6000" dirty="0">
                <a:solidFill>
                  <a:srgbClr val="002060"/>
                </a:solidFill>
                <a:effectLst/>
                <a:latin typeface="Sassoon Infant Md" pitchFamily="50" charset="0"/>
              </a:rPr>
              <a:t>KEY STAGE TWO SATs Information Evening 2026</a:t>
            </a:r>
          </a:p>
        </p:txBody>
      </p:sp>
    </p:spTree>
    <p:extLst>
      <p:ext uri="{BB962C8B-B14F-4D97-AF65-F5344CB8AC3E}">
        <p14:creationId xmlns:p14="http://schemas.microsoft.com/office/powerpoint/2010/main" val="644918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sz="quarter" idx="1"/>
          </p:nvPr>
        </p:nvSpPr>
        <p:spPr>
          <a:xfrm>
            <a:off x="179512" y="2211823"/>
            <a:ext cx="8640960" cy="4873752"/>
          </a:xfrm>
        </p:spPr>
        <p:txBody>
          <a:bodyPr>
            <a:normAutofit/>
          </a:bodyPr>
          <a:lstStyle/>
          <a:p>
            <a:pPr marL="0" indent="0" algn="ctr" eaLnBrk="1" hangingPunct="1">
              <a:buNone/>
              <a:defRPr/>
            </a:pPr>
            <a:r>
              <a:rPr lang="en-GB" sz="4800" b="0" dirty="0">
                <a:solidFill>
                  <a:srgbClr val="002060"/>
                </a:solidFill>
                <a:latin typeface="Sassoon Infant Md" pitchFamily="50" charset="0"/>
              </a:rPr>
              <a:t>Tonight’s Aim:</a:t>
            </a:r>
          </a:p>
          <a:p>
            <a:pPr marL="0" indent="0" algn="ctr" eaLnBrk="1" hangingPunct="1">
              <a:buFontTx/>
              <a:buNone/>
              <a:defRPr/>
            </a:pPr>
            <a:r>
              <a:rPr lang="en-GB" sz="4800" b="0" dirty="0">
                <a:solidFill>
                  <a:srgbClr val="002060"/>
                </a:solidFill>
                <a:latin typeface="Sassoon Infant Md" pitchFamily="50" charset="0"/>
              </a:rPr>
              <a:t>  </a:t>
            </a:r>
            <a:r>
              <a:rPr lang="en-GB" sz="4400" b="0" dirty="0">
                <a:solidFill>
                  <a:srgbClr val="002060"/>
                </a:solidFill>
                <a:latin typeface="Sassoon Infant Md" pitchFamily="50" charset="0"/>
              </a:rPr>
              <a:t>This evening we hope to inform you a little more about what the KS2 SATs (Standard Assessment Tests) entail.</a:t>
            </a:r>
          </a:p>
          <a:p>
            <a:pPr marL="0" indent="0" algn="ctr" eaLnBrk="1" hangingPunct="1">
              <a:buFontTx/>
              <a:buNone/>
              <a:defRPr/>
            </a:pPr>
            <a:endParaRPr lang="en-GB" sz="4800" dirty="0">
              <a:solidFill>
                <a:srgbClr val="002060"/>
              </a:solidFill>
              <a:latin typeface="Sassoon Infant Md" pitchFamily="50" charset="0"/>
            </a:endParaRP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9213" y="0"/>
            <a:ext cx="4923727" cy="21836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2882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871" y="159221"/>
            <a:ext cx="7886700" cy="1325563"/>
          </a:xfrm>
        </p:spPr>
        <p:txBody>
          <a:bodyPr>
            <a:normAutofit/>
          </a:bodyPr>
          <a:lstStyle/>
          <a:p>
            <a:pPr algn="ctr"/>
            <a:r>
              <a:rPr lang="en-GB" sz="4400" b="1" dirty="0">
                <a:latin typeface="Sassoon Infant Md" pitchFamily="50" charset="0"/>
              </a:rPr>
              <a:t>SATs Tests 2026</a:t>
            </a:r>
          </a:p>
        </p:txBody>
      </p:sp>
      <p:sp>
        <p:nvSpPr>
          <p:cNvPr id="3" name="Content Placeholder 2"/>
          <p:cNvSpPr>
            <a:spLocks noGrp="1"/>
          </p:cNvSpPr>
          <p:nvPr>
            <p:ph sz="quarter" idx="1"/>
          </p:nvPr>
        </p:nvSpPr>
        <p:spPr>
          <a:xfrm>
            <a:off x="284871" y="1535943"/>
            <a:ext cx="8619978" cy="4963331"/>
          </a:xfrm>
        </p:spPr>
        <p:txBody>
          <a:bodyPr>
            <a:normAutofit fontScale="77500" lnSpcReduction="20000"/>
          </a:bodyPr>
          <a:lstStyle/>
          <a:p>
            <a:pPr marL="0" indent="0">
              <a:buNone/>
            </a:pPr>
            <a:r>
              <a:rPr lang="en-GB" sz="3600" b="0" dirty="0">
                <a:solidFill>
                  <a:srgbClr val="002060"/>
                </a:solidFill>
                <a:latin typeface="Sassoon Infant Md" pitchFamily="50" charset="0"/>
              </a:rPr>
              <a:t>The SATs reflect the content in the National Curriculum taught at Key Stage 2.</a:t>
            </a:r>
          </a:p>
          <a:p>
            <a:pPr marL="0" indent="0">
              <a:buNone/>
            </a:pPr>
            <a:endParaRPr lang="en-GB" sz="3600" b="0" dirty="0">
              <a:solidFill>
                <a:srgbClr val="002060"/>
              </a:solidFill>
              <a:latin typeface="Sassoon Infant Md" pitchFamily="50" charset="0"/>
            </a:endParaRPr>
          </a:p>
          <a:p>
            <a:pPr marL="0" indent="0">
              <a:buNone/>
            </a:pPr>
            <a:r>
              <a:rPr lang="en-GB" sz="3600" b="0" dirty="0">
                <a:solidFill>
                  <a:srgbClr val="002060"/>
                </a:solidFill>
                <a:latin typeface="Sassoon Infant Md" pitchFamily="50" charset="0"/>
              </a:rPr>
              <a:t>The children will complete tests in the following areas:</a:t>
            </a:r>
          </a:p>
          <a:p>
            <a:r>
              <a:rPr lang="en-GB" sz="3600" b="0" dirty="0">
                <a:solidFill>
                  <a:srgbClr val="002060"/>
                </a:solidFill>
                <a:latin typeface="Sassoon Infant Md" pitchFamily="50" charset="0"/>
              </a:rPr>
              <a:t>Spelling, Punctuation and Grammar (SPAG)</a:t>
            </a:r>
          </a:p>
          <a:p>
            <a:r>
              <a:rPr lang="en-GB" sz="3600" b="0" dirty="0">
                <a:solidFill>
                  <a:srgbClr val="002060"/>
                </a:solidFill>
                <a:latin typeface="Sassoon Infant Md" pitchFamily="50" charset="0"/>
              </a:rPr>
              <a:t>Reading</a:t>
            </a:r>
          </a:p>
          <a:p>
            <a:r>
              <a:rPr lang="en-GB" sz="3600" b="0" dirty="0">
                <a:solidFill>
                  <a:srgbClr val="002060"/>
                </a:solidFill>
                <a:latin typeface="Sassoon Infant Md" pitchFamily="50" charset="0"/>
              </a:rPr>
              <a:t>Maths </a:t>
            </a:r>
          </a:p>
          <a:p>
            <a:endParaRPr lang="en-GB" sz="3600" b="0" dirty="0">
              <a:solidFill>
                <a:srgbClr val="002060"/>
              </a:solidFill>
              <a:latin typeface="Sassoon Infant Md" pitchFamily="50" charset="0"/>
            </a:endParaRPr>
          </a:p>
          <a:p>
            <a:r>
              <a:rPr lang="en-GB" sz="3600" b="0" dirty="0">
                <a:solidFill>
                  <a:srgbClr val="002060"/>
                </a:solidFill>
                <a:latin typeface="Sassoon Infant Md" pitchFamily="50" charset="0"/>
              </a:rPr>
              <a:t>Writing assessments are ongoing throughout the year and create a portfolio of evidence for teacher assessment. </a:t>
            </a:r>
          </a:p>
          <a:p>
            <a:pPr marL="45720" indent="0">
              <a:buNone/>
            </a:pPr>
            <a:endParaRPr lang="en-GB" b="0" dirty="0">
              <a:solidFill>
                <a:srgbClr val="002060"/>
              </a:solidFill>
              <a:latin typeface="Sassoon Infant Md" pitchFamily="50" charset="0"/>
            </a:endParaRPr>
          </a:p>
        </p:txBody>
      </p:sp>
    </p:spTree>
    <p:extLst>
      <p:ext uri="{BB962C8B-B14F-4D97-AF65-F5344CB8AC3E}">
        <p14:creationId xmlns:p14="http://schemas.microsoft.com/office/powerpoint/2010/main" val="3446804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88640"/>
            <a:ext cx="6995123" cy="1143000"/>
          </a:xfrm>
        </p:spPr>
        <p:txBody>
          <a:bodyPr>
            <a:normAutofit/>
          </a:bodyPr>
          <a:lstStyle/>
          <a:p>
            <a:r>
              <a:rPr lang="en-GB" sz="4400" b="1" dirty="0">
                <a:latin typeface="Sassoon Infant Md" pitchFamily="50" charset="0"/>
              </a:rPr>
              <a:t>SATs ASSESSMENT</a:t>
            </a:r>
          </a:p>
        </p:txBody>
      </p:sp>
      <p:sp>
        <p:nvSpPr>
          <p:cNvPr id="3" name="Content Placeholder 2"/>
          <p:cNvSpPr>
            <a:spLocks noGrp="1"/>
          </p:cNvSpPr>
          <p:nvPr>
            <p:ph sz="quarter" idx="1"/>
          </p:nvPr>
        </p:nvSpPr>
        <p:spPr>
          <a:xfrm>
            <a:off x="457200" y="1600200"/>
            <a:ext cx="8233012" cy="4873752"/>
          </a:xfrm>
        </p:spPr>
        <p:txBody>
          <a:bodyPr>
            <a:normAutofit fontScale="85000" lnSpcReduction="20000"/>
          </a:bodyPr>
          <a:lstStyle/>
          <a:p>
            <a:r>
              <a:rPr lang="en-GB" sz="3200" b="0" dirty="0">
                <a:solidFill>
                  <a:srgbClr val="002060"/>
                </a:solidFill>
                <a:latin typeface="Sassoon Infant Md" pitchFamily="50" charset="0"/>
              </a:rPr>
              <a:t>Children will be given standardised scores. You will be given your child’s scaled score, from 80-120 where the ‘expected standard’ is 100, alongside the average for their school, the local area and nationally.  Your child will receive their results when they get their reports in July. </a:t>
            </a:r>
          </a:p>
          <a:p>
            <a:r>
              <a:rPr lang="en-GB" sz="3200" b="0" dirty="0">
                <a:solidFill>
                  <a:srgbClr val="002060"/>
                </a:solidFill>
                <a:latin typeface="Sassoon Infant Md" pitchFamily="50" charset="0"/>
              </a:rPr>
              <a:t>There will also be a ‘performance descriptor’ of the expected standard for Year 6.  In SPAG, Reading, Maths and Science children will be assessed as:</a:t>
            </a:r>
          </a:p>
          <a:p>
            <a:pPr lvl="1"/>
            <a:r>
              <a:rPr lang="en-GB" sz="2800" b="0" dirty="0">
                <a:solidFill>
                  <a:srgbClr val="002060"/>
                </a:solidFill>
                <a:latin typeface="Sassoon Infant Md" pitchFamily="50" charset="0"/>
              </a:rPr>
              <a:t>Working below the expected standard - NS</a:t>
            </a:r>
          </a:p>
          <a:p>
            <a:pPr lvl="1"/>
            <a:r>
              <a:rPr lang="en-GB" sz="2800" b="0" dirty="0">
                <a:solidFill>
                  <a:srgbClr val="002060"/>
                </a:solidFill>
                <a:latin typeface="Sassoon Infant Md" pitchFamily="50" charset="0"/>
              </a:rPr>
              <a:t>Meeting the expected standard – AS</a:t>
            </a:r>
          </a:p>
          <a:p>
            <a:r>
              <a:rPr lang="en-GB" sz="3200" b="0" dirty="0">
                <a:solidFill>
                  <a:srgbClr val="002060"/>
                </a:solidFill>
                <a:latin typeface="Sassoon Infant Md" pitchFamily="50" charset="0"/>
              </a:rPr>
              <a:t>As there is no test for writing and science, we will give a Teacher Assessment judgement.</a:t>
            </a:r>
            <a:endParaRPr lang="en-GB" b="0" dirty="0">
              <a:solidFill>
                <a:srgbClr val="002060"/>
              </a:solidFill>
              <a:latin typeface="Sassoon Infant Md" pitchFamily="50" charset="0"/>
            </a:endParaRPr>
          </a:p>
          <a:p>
            <a:pPr marL="365760" lvl="1" indent="0">
              <a:buNone/>
            </a:pPr>
            <a:endParaRPr lang="en-GB" b="0" dirty="0">
              <a:solidFill>
                <a:srgbClr val="002060"/>
              </a:solidFill>
              <a:latin typeface="Sassoon Infant Md" pitchFamily="50" charset="0"/>
            </a:endParaRPr>
          </a:p>
        </p:txBody>
      </p:sp>
    </p:spTree>
    <p:extLst>
      <p:ext uri="{BB962C8B-B14F-4D97-AF65-F5344CB8AC3E}">
        <p14:creationId xmlns:p14="http://schemas.microsoft.com/office/powerpoint/2010/main" val="1452906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sz="4400" dirty="0">
                <a:solidFill>
                  <a:schemeClr val="bg2">
                    <a:lumMod val="50000"/>
                  </a:schemeClr>
                </a:solidFill>
                <a:latin typeface="Sassoon Infant Md" pitchFamily="50" charset="0"/>
              </a:rPr>
              <a:t>WRITING</a:t>
            </a:r>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24233288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662" y="1"/>
            <a:ext cx="7886700" cy="1325563"/>
          </a:xfrm>
        </p:spPr>
        <p:txBody>
          <a:bodyPr>
            <a:normAutofit/>
          </a:bodyPr>
          <a:lstStyle/>
          <a:p>
            <a:r>
              <a:rPr lang="en-GB" sz="4400" b="1" dirty="0">
                <a:latin typeface="Sassoon Infant Md" pitchFamily="50" charset="0"/>
              </a:rPr>
              <a:t>Writing</a:t>
            </a:r>
          </a:p>
        </p:txBody>
      </p:sp>
      <p:sp>
        <p:nvSpPr>
          <p:cNvPr id="3" name="Content Placeholder 2"/>
          <p:cNvSpPr>
            <a:spLocks noGrp="1"/>
          </p:cNvSpPr>
          <p:nvPr>
            <p:ph sz="quarter" idx="1"/>
          </p:nvPr>
        </p:nvSpPr>
        <p:spPr>
          <a:xfrm>
            <a:off x="220939" y="1619477"/>
            <a:ext cx="8366915" cy="5026983"/>
          </a:xfrm>
        </p:spPr>
        <p:txBody>
          <a:bodyPr>
            <a:normAutofit fontScale="70000" lnSpcReduction="20000"/>
          </a:bodyPr>
          <a:lstStyle/>
          <a:p>
            <a:pPr marL="0" indent="0">
              <a:buNone/>
            </a:pPr>
            <a:r>
              <a:rPr lang="en-GB" sz="3600" b="0" dirty="0">
                <a:solidFill>
                  <a:schemeClr val="bg2">
                    <a:lumMod val="50000"/>
                  </a:schemeClr>
                </a:solidFill>
                <a:latin typeface="Sassoon Infant Md" pitchFamily="50" charset="0"/>
              </a:rPr>
              <a:t>There is no writing paper for the SATs, however it will be teacher assessed and this will be shared with parents when the rest of the SATs results are handed out with the reports.  Spelling and punctuation are also vital for the children to achieve the expected standard.  Children must meet all of the following objectives, writing for a range of purposes and audiences, to meet the expected standard, it is not a best fit model.</a:t>
            </a:r>
          </a:p>
          <a:p>
            <a:pPr marL="0" indent="0">
              <a:buNone/>
            </a:pPr>
            <a:endParaRPr lang="en-GB" sz="3600" b="0" dirty="0">
              <a:solidFill>
                <a:schemeClr val="bg2">
                  <a:lumMod val="50000"/>
                </a:schemeClr>
              </a:solidFill>
              <a:latin typeface="Sassoon Infant Md" pitchFamily="50" charset="0"/>
            </a:endParaRPr>
          </a:p>
          <a:p>
            <a:pPr marL="0" indent="0">
              <a:buNone/>
            </a:pPr>
            <a:r>
              <a:rPr lang="en-GB" sz="3600" b="0" dirty="0">
                <a:solidFill>
                  <a:schemeClr val="bg2">
                    <a:lumMod val="50000"/>
                  </a:schemeClr>
                </a:solidFill>
                <a:latin typeface="Sassoon Infant Md" pitchFamily="50" charset="0"/>
              </a:rPr>
              <a:t>Children will be assessed as one of the following:</a:t>
            </a:r>
          </a:p>
          <a:p>
            <a:pPr marL="0" indent="0">
              <a:buNone/>
            </a:pPr>
            <a:r>
              <a:rPr lang="en-GB" sz="3600" b="0" dirty="0">
                <a:solidFill>
                  <a:schemeClr val="bg2">
                    <a:lumMod val="50000"/>
                  </a:schemeClr>
                </a:solidFill>
                <a:latin typeface="Sassoon Infant Md" pitchFamily="50" charset="0"/>
              </a:rPr>
              <a:t>Working Towards the Expected Level</a:t>
            </a:r>
          </a:p>
          <a:p>
            <a:pPr marL="0" indent="0">
              <a:buNone/>
            </a:pPr>
            <a:r>
              <a:rPr lang="en-GB" sz="3600" b="0" dirty="0">
                <a:solidFill>
                  <a:schemeClr val="bg2">
                    <a:lumMod val="50000"/>
                  </a:schemeClr>
                </a:solidFill>
                <a:latin typeface="Sassoon Infant Md" pitchFamily="50" charset="0"/>
              </a:rPr>
              <a:t>Working at the Expected Level</a:t>
            </a:r>
          </a:p>
          <a:p>
            <a:pPr marL="0" indent="0">
              <a:buNone/>
            </a:pPr>
            <a:r>
              <a:rPr lang="en-GB" sz="3600" b="0" dirty="0">
                <a:solidFill>
                  <a:schemeClr val="bg2">
                    <a:lumMod val="50000"/>
                  </a:schemeClr>
                </a:solidFill>
                <a:latin typeface="Sassoon Infant Md" pitchFamily="50" charset="0"/>
              </a:rPr>
              <a:t>Working at the Expected Level with Greater Depth</a:t>
            </a:r>
          </a:p>
          <a:p>
            <a:pPr marL="0" indent="0">
              <a:buNone/>
            </a:pPr>
            <a:endParaRPr lang="en-GB" sz="3600" b="0" dirty="0">
              <a:solidFill>
                <a:schemeClr val="bg2">
                  <a:lumMod val="50000"/>
                </a:schemeClr>
              </a:solidFill>
              <a:latin typeface="Sassoon Infant Md" pitchFamily="50" charset="0"/>
            </a:endParaRPr>
          </a:p>
          <a:p>
            <a:pPr marL="0" indent="0">
              <a:buNone/>
            </a:pPr>
            <a:endParaRPr lang="en-GB" sz="3600" b="0" dirty="0">
              <a:solidFill>
                <a:schemeClr val="bg2">
                  <a:lumMod val="50000"/>
                </a:schemeClr>
              </a:solidFill>
              <a:latin typeface="Sassoon Infant Md" pitchFamily="50" charset="0"/>
            </a:endParaRPr>
          </a:p>
        </p:txBody>
      </p:sp>
    </p:spTree>
    <p:extLst>
      <p:ext uri="{BB962C8B-B14F-4D97-AF65-F5344CB8AC3E}">
        <p14:creationId xmlns:p14="http://schemas.microsoft.com/office/powerpoint/2010/main" val="589482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8" y="218240"/>
            <a:ext cx="8850758" cy="63159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56471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335" y="90489"/>
            <a:ext cx="8431137" cy="66674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5050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8746603" cy="458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415374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06905894"/>
              </p:ext>
            </p:extLst>
          </p:nvPr>
        </p:nvGraphicFramePr>
        <p:xfrm>
          <a:off x="287337" y="1498715"/>
          <a:ext cx="8749159" cy="4932565"/>
        </p:xfrm>
        <a:graphic>
          <a:graphicData uri="http://schemas.openxmlformats.org/drawingml/2006/table">
            <a:tbl>
              <a:tblPr/>
              <a:tblGrid>
                <a:gridCol w="3194889">
                  <a:extLst>
                    <a:ext uri="{9D8B030D-6E8A-4147-A177-3AD203B41FA5}">
                      <a16:colId xmlns:a16="http://schemas.microsoft.com/office/drawing/2014/main" val="20000"/>
                    </a:ext>
                  </a:extLst>
                </a:gridCol>
                <a:gridCol w="5554270">
                  <a:extLst>
                    <a:ext uri="{9D8B030D-6E8A-4147-A177-3AD203B41FA5}">
                      <a16:colId xmlns:a16="http://schemas.microsoft.com/office/drawing/2014/main" val="20001"/>
                    </a:ext>
                  </a:extLst>
                </a:gridCol>
              </a:tblGrid>
              <a:tr h="510460">
                <a:tc>
                  <a:txBody>
                    <a:bodyPr/>
                    <a:lstStyle/>
                    <a:p>
                      <a:r>
                        <a:rPr lang="en-GB" sz="2800" b="0" dirty="0">
                          <a:solidFill>
                            <a:srgbClr val="002060"/>
                          </a:solidFill>
                          <a:latin typeface="Sassoon Infant Md" pitchFamily="50" charset="0"/>
                        </a:rPr>
                        <a:t>Date</a:t>
                      </a:r>
                    </a:p>
                  </a:txBody>
                  <a:tcPr marL="8567" marR="8567" marT="8564" marB="856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800" b="0" dirty="0">
                          <a:solidFill>
                            <a:srgbClr val="002060"/>
                          </a:solidFill>
                          <a:latin typeface="Sassoon Infant Md" pitchFamily="50" charset="0"/>
                        </a:rPr>
                        <a:t>Tests</a:t>
                      </a:r>
                    </a:p>
                  </a:txBody>
                  <a:tcPr marL="8567" marR="8567" marT="8564" marB="856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26684">
                <a:tc>
                  <a:txBody>
                    <a:bodyPr/>
                    <a:lstStyle/>
                    <a:p>
                      <a:r>
                        <a:rPr lang="en-GB" sz="2800" b="0" dirty="0">
                          <a:solidFill>
                            <a:srgbClr val="002060"/>
                          </a:solidFill>
                          <a:latin typeface="Sassoon Infant Md" pitchFamily="50" charset="0"/>
                        </a:rPr>
                        <a:t>Monday 11</a:t>
                      </a:r>
                      <a:r>
                        <a:rPr lang="en-GB" sz="2800" b="0" baseline="30000" dirty="0">
                          <a:solidFill>
                            <a:srgbClr val="002060"/>
                          </a:solidFill>
                          <a:latin typeface="Sassoon Infant Md" pitchFamily="50" charset="0"/>
                        </a:rPr>
                        <a:t>th</a:t>
                      </a:r>
                      <a:r>
                        <a:rPr lang="en-GB" sz="2800" b="0" dirty="0">
                          <a:solidFill>
                            <a:srgbClr val="002060"/>
                          </a:solidFill>
                          <a:latin typeface="Sassoon Infant Md" pitchFamily="50" charset="0"/>
                        </a:rPr>
                        <a:t> May </a:t>
                      </a:r>
                    </a:p>
                  </a:txBody>
                  <a:tcPr marL="8567" marR="8567" marT="8564" marB="856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800" b="0" dirty="0">
                          <a:solidFill>
                            <a:srgbClr val="002060"/>
                          </a:solidFill>
                          <a:latin typeface="Sassoon Infant Md" pitchFamily="50" charset="0"/>
                        </a:rPr>
                        <a:t>English Grammar, Punctuation and Spelling (SPAG)</a:t>
                      </a:r>
                      <a:r>
                        <a:rPr lang="en-GB" sz="2800" b="0" baseline="0" dirty="0">
                          <a:solidFill>
                            <a:srgbClr val="002060"/>
                          </a:solidFill>
                          <a:latin typeface="Sassoon Infant Md" pitchFamily="50" charset="0"/>
                        </a:rPr>
                        <a:t> </a:t>
                      </a:r>
                      <a:r>
                        <a:rPr lang="en-GB" sz="2800" b="0" dirty="0">
                          <a:solidFill>
                            <a:srgbClr val="002060"/>
                          </a:solidFill>
                          <a:latin typeface="Sassoon Infant Md" pitchFamily="50" charset="0"/>
                        </a:rPr>
                        <a:t>tests</a:t>
                      </a:r>
                    </a:p>
                  </a:txBody>
                  <a:tcPr marL="8567" marR="8567" marT="8564" marB="856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250457">
                <a:tc>
                  <a:txBody>
                    <a:bodyPr/>
                    <a:lstStyle/>
                    <a:p>
                      <a:r>
                        <a:rPr lang="en-GB" sz="2800" b="0" dirty="0">
                          <a:solidFill>
                            <a:srgbClr val="002060"/>
                          </a:solidFill>
                          <a:latin typeface="Sassoon Infant Md" pitchFamily="50" charset="0"/>
                        </a:rPr>
                        <a:t>Tuesday 12</a:t>
                      </a:r>
                      <a:r>
                        <a:rPr lang="en-GB" sz="2800" b="0" baseline="30000" dirty="0">
                          <a:solidFill>
                            <a:srgbClr val="002060"/>
                          </a:solidFill>
                          <a:latin typeface="Sassoon Infant Md" pitchFamily="50" charset="0"/>
                        </a:rPr>
                        <a:t>th</a:t>
                      </a:r>
                      <a:r>
                        <a:rPr lang="en-GB" sz="2800" b="0" dirty="0">
                          <a:solidFill>
                            <a:srgbClr val="002060"/>
                          </a:solidFill>
                          <a:latin typeface="Sassoon Infant Md" pitchFamily="50" charset="0"/>
                        </a:rPr>
                        <a:t> May</a:t>
                      </a:r>
                    </a:p>
                  </a:txBody>
                  <a:tcPr marL="8567" marR="8567" marT="8564" marB="856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800" b="0" dirty="0">
                          <a:solidFill>
                            <a:srgbClr val="002060"/>
                          </a:solidFill>
                          <a:latin typeface="Sassoon Infant Md" pitchFamily="50" charset="0"/>
                        </a:rPr>
                        <a:t>English Reading test</a:t>
                      </a:r>
                    </a:p>
                    <a:p>
                      <a:endParaRPr lang="en-GB" sz="2800" b="0" dirty="0">
                        <a:solidFill>
                          <a:srgbClr val="002060"/>
                        </a:solidFill>
                        <a:latin typeface="Sassoon Infant Md" pitchFamily="50" charset="0"/>
                      </a:endParaRPr>
                    </a:p>
                  </a:txBody>
                  <a:tcPr marL="8567" marR="8567" marT="8564" marB="856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250457">
                <a:tc>
                  <a:txBody>
                    <a:bodyPr/>
                    <a:lstStyle/>
                    <a:p>
                      <a:r>
                        <a:rPr lang="en-GB" sz="2800" b="0" dirty="0">
                          <a:solidFill>
                            <a:srgbClr val="002060"/>
                          </a:solidFill>
                          <a:latin typeface="Sassoon Infant Md" pitchFamily="50" charset="0"/>
                        </a:rPr>
                        <a:t>Wednesday 13</a:t>
                      </a:r>
                      <a:r>
                        <a:rPr lang="en-GB" sz="2800" b="0" baseline="30000" dirty="0">
                          <a:solidFill>
                            <a:srgbClr val="002060"/>
                          </a:solidFill>
                          <a:latin typeface="Sassoon Infant Md" pitchFamily="50" charset="0"/>
                        </a:rPr>
                        <a:t>th</a:t>
                      </a:r>
                      <a:r>
                        <a:rPr lang="en-GB" sz="2800" b="0" dirty="0">
                          <a:solidFill>
                            <a:srgbClr val="002060"/>
                          </a:solidFill>
                          <a:latin typeface="Sassoon Infant Md" pitchFamily="50" charset="0"/>
                        </a:rPr>
                        <a:t> May</a:t>
                      </a:r>
                    </a:p>
                  </a:txBody>
                  <a:tcPr marL="8567" marR="8567" marT="8564" marB="856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800" b="0" dirty="0">
                          <a:solidFill>
                            <a:srgbClr val="002060"/>
                          </a:solidFill>
                          <a:latin typeface="Sassoon Infant Md" pitchFamily="50" charset="0"/>
                        </a:rPr>
                        <a:t>Mathematics – Paper 1 – Arithmetic</a:t>
                      </a:r>
                    </a:p>
                    <a:p>
                      <a:pPr marL="0" marR="0" indent="0" algn="l" defTabSz="914400" rtl="0" eaLnBrk="1" fontAlgn="auto" latinLnBrk="0" hangingPunct="1">
                        <a:lnSpc>
                          <a:spcPct val="100000"/>
                        </a:lnSpc>
                        <a:spcBef>
                          <a:spcPts val="0"/>
                        </a:spcBef>
                        <a:spcAft>
                          <a:spcPts val="0"/>
                        </a:spcAft>
                        <a:buClrTx/>
                        <a:buSzTx/>
                        <a:buFontTx/>
                        <a:buNone/>
                        <a:tabLst/>
                        <a:defRPr/>
                      </a:pPr>
                      <a:r>
                        <a:rPr lang="en-GB" sz="2800" b="0" dirty="0">
                          <a:solidFill>
                            <a:srgbClr val="002060"/>
                          </a:solidFill>
                          <a:latin typeface="Sassoon Infant Md" pitchFamily="50" charset="0"/>
                        </a:rPr>
                        <a:t>Mathematics – Paper 2 – Reasoning</a:t>
                      </a:r>
                    </a:p>
                  </a:txBody>
                  <a:tcPr marL="8567" marR="8567" marT="8564" marB="856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003792">
                <a:tc>
                  <a:txBody>
                    <a:bodyPr/>
                    <a:lstStyle/>
                    <a:p>
                      <a:r>
                        <a:rPr lang="en-GB" sz="2800" b="0" dirty="0">
                          <a:solidFill>
                            <a:srgbClr val="002060"/>
                          </a:solidFill>
                          <a:latin typeface="Sassoon Infant Md" pitchFamily="50" charset="0"/>
                        </a:rPr>
                        <a:t>Thursday</a:t>
                      </a:r>
                      <a:r>
                        <a:rPr lang="en-GB" sz="2800" b="0" baseline="0" dirty="0">
                          <a:solidFill>
                            <a:srgbClr val="002060"/>
                          </a:solidFill>
                          <a:latin typeface="Sassoon Infant Md" pitchFamily="50" charset="0"/>
                        </a:rPr>
                        <a:t> 14</a:t>
                      </a:r>
                      <a:r>
                        <a:rPr lang="en-GB" sz="2800" b="0" baseline="30000" dirty="0">
                          <a:solidFill>
                            <a:srgbClr val="002060"/>
                          </a:solidFill>
                          <a:latin typeface="Sassoon Infant Md" pitchFamily="50" charset="0"/>
                        </a:rPr>
                        <a:t>th</a:t>
                      </a:r>
                      <a:r>
                        <a:rPr lang="en-GB" sz="2800" b="0" baseline="0" dirty="0">
                          <a:solidFill>
                            <a:srgbClr val="002060"/>
                          </a:solidFill>
                          <a:latin typeface="Sassoon Infant Md" pitchFamily="50" charset="0"/>
                        </a:rPr>
                        <a:t> </a:t>
                      </a:r>
                      <a:r>
                        <a:rPr lang="en-GB" sz="2800" b="0" dirty="0">
                          <a:solidFill>
                            <a:srgbClr val="002060"/>
                          </a:solidFill>
                          <a:latin typeface="Sassoon Infant Md" pitchFamily="50" charset="0"/>
                        </a:rPr>
                        <a:t>May</a:t>
                      </a:r>
                    </a:p>
                  </a:txBody>
                  <a:tcPr marL="8567" marR="8567" marT="8564" marB="856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800" b="0" dirty="0">
                          <a:solidFill>
                            <a:srgbClr val="002060"/>
                          </a:solidFill>
                          <a:latin typeface="Sassoon Infant Md" pitchFamily="50" charset="0"/>
                        </a:rPr>
                        <a:t>Mathematics – Paper 3 – Reasoning</a:t>
                      </a:r>
                    </a:p>
                  </a:txBody>
                  <a:tcPr marL="8567" marR="8567" marT="8564" marB="856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3" name="Title 2"/>
          <p:cNvSpPr>
            <a:spLocks noGrp="1"/>
          </p:cNvSpPr>
          <p:nvPr>
            <p:ph type="title"/>
          </p:nvPr>
        </p:nvSpPr>
        <p:spPr>
          <a:xfrm>
            <a:off x="971600" y="260648"/>
            <a:ext cx="6995123" cy="1143000"/>
          </a:xfrm>
        </p:spPr>
        <p:txBody>
          <a:bodyPr>
            <a:normAutofit/>
          </a:bodyPr>
          <a:lstStyle/>
          <a:p>
            <a:r>
              <a:rPr lang="en-GB" sz="4400" b="1" dirty="0">
                <a:latin typeface="Sassoon Infant Md" pitchFamily="50" charset="0"/>
              </a:rPr>
              <a:t>SATs TIMETABLE</a:t>
            </a:r>
          </a:p>
        </p:txBody>
      </p:sp>
    </p:spTree>
    <p:extLst>
      <p:ext uri="{BB962C8B-B14F-4D97-AF65-F5344CB8AC3E}">
        <p14:creationId xmlns:p14="http://schemas.microsoft.com/office/powerpoint/2010/main" val="24660061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3429000"/>
            <a:ext cx="7363558" cy="2387600"/>
          </a:xfrm>
        </p:spPr>
        <p:txBody>
          <a:bodyPr>
            <a:noAutofit/>
          </a:bodyPr>
          <a:lstStyle/>
          <a:p>
            <a:r>
              <a:rPr lang="en-GB" sz="4800" u="sng" dirty="0">
                <a:solidFill>
                  <a:srgbClr val="002060"/>
                </a:solidFill>
                <a:effectLst/>
                <a:latin typeface="Sassoon Infant Md" pitchFamily="50" charset="0"/>
              </a:rPr>
              <a:t>Monday 11</a:t>
            </a:r>
            <a:r>
              <a:rPr lang="en-GB" sz="4800" u="sng" baseline="30000" dirty="0">
                <a:solidFill>
                  <a:srgbClr val="002060"/>
                </a:solidFill>
                <a:effectLst/>
                <a:latin typeface="Sassoon Infant Md" pitchFamily="50" charset="0"/>
              </a:rPr>
              <a:t>th</a:t>
            </a:r>
            <a:r>
              <a:rPr lang="en-GB" sz="4800" u="sng" dirty="0">
                <a:solidFill>
                  <a:srgbClr val="002060"/>
                </a:solidFill>
                <a:effectLst/>
                <a:latin typeface="Sassoon Infant Md" pitchFamily="50" charset="0"/>
              </a:rPr>
              <a:t> May</a:t>
            </a:r>
            <a:br>
              <a:rPr lang="en-GB" sz="4800" dirty="0">
                <a:solidFill>
                  <a:srgbClr val="002060"/>
                </a:solidFill>
                <a:effectLst/>
                <a:latin typeface="Sassoon Infant Md" pitchFamily="50" charset="0"/>
              </a:rPr>
            </a:br>
            <a:r>
              <a:rPr lang="en-GB" sz="4800" dirty="0">
                <a:solidFill>
                  <a:srgbClr val="002060"/>
                </a:solidFill>
                <a:effectLst/>
                <a:latin typeface="Sassoon Infant Md" pitchFamily="50" charset="0"/>
              </a:rPr>
              <a:t>Grammar, Punctuation and Spelling</a:t>
            </a:r>
          </a:p>
        </p:txBody>
      </p:sp>
    </p:spTree>
    <p:extLst>
      <p:ext uri="{BB962C8B-B14F-4D97-AF65-F5344CB8AC3E}">
        <p14:creationId xmlns:p14="http://schemas.microsoft.com/office/powerpoint/2010/main" val="164566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0"/>
            <a:ext cx="8516852" cy="1325563"/>
          </a:xfrm>
        </p:spPr>
        <p:txBody>
          <a:bodyPr>
            <a:noAutofit/>
          </a:bodyPr>
          <a:lstStyle/>
          <a:p>
            <a:r>
              <a:rPr lang="en-GB" sz="4400" b="1" dirty="0">
                <a:latin typeface="Sassoon Infant Md" pitchFamily="50" charset="0"/>
              </a:rPr>
              <a:t>Spelling, Punctuation and Grammar Test</a:t>
            </a:r>
          </a:p>
        </p:txBody>
      </p:sp>
      <p:sp>
        <p:nvSpPr>
          <p:cNvPr id="3" name="Content Placeholder 2"/>
          <p:cNvSpPr>
            <a:spLocks noGrp="1"/>
          </p:cNvSpPr>
          <p:nvPr>
            <p:ph sz="quarter" idx="1"/>
          </p:nvPr>
        </p:nvSpPr>
        <p:spPr>
          <a:xfrm>
            <a:off x="179512" y="1484785"/>
            <a:ext cx="8708780" cy="4320480"/>
          </a:xfrm>
        </p:spPr>
        <p:txBody>
          <a:bodyPr>
            <a:noAutofit/>
          </a:bodyPr>
          <a:lstStyle/>
          <a:p>
            <a:pPr>
              <a:buFont typeface="Courier New" panose="02070309020205020404" pitchFamily="49" charset="0"/>
              <a:buChar char="o"/>
            </a:pPr>
            <a:r>
              <a:rPr lang="en-GB" b="0" dirty="0">
                <a:solidFill>
                  <a:srgbClr val="002060"/>
                </a:solidFill>
                <a:latin typeface="Sassoon Infant Md" pitchFamily="50" charset="0"/>
              </a:rPr>
              <a:t>Grammar and punctuation paper requiring short answers (45 minutes)</a:t>
            </a:r>
          </a:p>
          <a:p>
            <a:pPr>
              <a:buFont typeface="Courier New" panose="02070309020205020404" pitchFamily="49" charset="0"/>
              <a:buChar char="o"/>
            </a:pPr>
            <a:r>
              <a:rPr lang="en-GB" b="0" dirty="0">
                <a:solidFill>
                  <a:srgbClr val="002060"/>
                </a:solidFill>
                <a:latin typeface="Sassoon Infant Md" pitchFamily="50" charset="0"/>
              </a:rPr>
              <a:t>Spelling test of 20 words (</a:t>
            </a:r>
            <a:r>
              <a:rPr lang="en-GB" b="0" dirty="0" err="1">
                <a:solidFill>
                  <a:srgbClr val="002060"/>
                </a:solidFill>
                <a:latin typeface="Sassoon Infant Md" pitchFamily="50" charset="0"/>
              </a:rPr>
              <a:t>approx</a:t>
            </a:r>
            <a:r>
              <a:rPr lang="en-GB" b="0" dirty="0">
                <a:solidFill>
                  <a:srgbClr val="002060"/>
                </a:solidFill>
                <a:latin typeface="Sassoon Infant Md" pitchFamily="50" charset="0"/>
              </a:rPr>
              <a:t> 15 minutes)</a:t>
            </a:r>
          </a:p>
          <a:p>
            <a:pPr marL="0" indent="0">
              <a:buNone/>
            </a:pPr>
            <a:r>
              <a:rPr lang="en-GB" sz="2400" b="0" dirty="0">
                <a:solidFill>
                  <a:srgbClr val="002060"/>
                </a:solidFill>
                <a:latin typeface="Sassoon Infant Md" pitchFamily="50" charset="0"/>
              </a:rPr>
              <a:t>Types of questions:</a:t>
            </a:r>
          </a:p>
          <a:p>
            <a:r>
              <a:rPr lang="en-GB" sz="2400" b="0" dirty="0">
                <a:solidFill>
                  <a:srgbClr val="002060"/>
                </a:solidFill>
                <a:latin typeface="Sassoon Infant Md" pitchFamily="50" charset="0"/>
              </a:rPr>
              <a:t>Selected response, e.g. ‘Identify the adjectives in the sentence below’</a:t>
            </a:r>
          </a:p>
          <a:p>
            <a:r>
              <a:rPr lang="en-GB" sz="2400" b="0" dirty="0">
                <a:solidFill>
                  <a:srgbClr val="002060"/>
                </a:solidFill>
                <a:latin typeface="Sassoon Infant Md" pitchFamily="50" charset="0"/>
              </a:rPr>
              <a:t>Constructed response, e.g. ‘Correct/complete/rewrite the sentence below,’ or, ‘The sentence below has an apostrophe missing. Explain why it needs an apostrophe.’</a:t>
            </a:r>
          </a:p>
          <a:p>
            <a:pPr marL="45720" indent="0">
              <a:buNone/>
            </a:pPr>
            <a:endParaRPr lang="en-GB" sz="2000" b="0" dirty="0">
              <a:solidFill>
                <a:srgbClr val="002060"/>
              </a:solidFill>
              <a:latin typeface="Sassoon Infant Md" pitchFamily="50" charset="0"/>
            </a:endParaRPr>
          </a:p>
        </p:txBody>
      </p:sp>
    </p:spTree>
    <p:extLst>
      <p:ext uri="{BB962C8B-B14F-4D97-AF65-F5344CB8AC3E}">
        <p14:creationId xmlns:p14="http://schemas.microsoft.com/office/powerpoint/2010/main" val="878080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55576" y="3501008"/>
            <a:ext cx="7772400" cy="1470026"/>
          </a:xfrm>
        </p:spPr>
        <p:txBody>
          <a:bodyPr>
            <a:normAutofit/>
          </a:bodyPr>
          <a:lstStyle/>
          <a:p>
            <a:r>
              <a:rPr lang="en-GB" sz="4400" dirty="0">
                <a:solidFill>
                  <a:schemeClr val="bg2">
                    <a:lumMod val="50000"/>
                  </a:schemeClr>
                </a:solidFill>
                <a:latin typeface="Sassoon Infant Md" pitchFamily="50" charset="0"/>
              </a:rPr>
              <a:t>GRAMMAR AND PUNCTUATION</a:t>
            </a:r>
          </a:p>
        </p:txBody>
      </p:sp>
    </p:spTree>
    <p:extLst>
      <p:ext uri="{BB962C8B-B14F-4D97-AF65-F5344CB8AC3E}">
        <p14:creationId xmlns:p14="http://schemas.microsoft.com/office/powerpoint/2010/main" val="36802248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7682" t="29940" r="32015" b="10988"/>
          <a:stretch/>
        </p:blipFill>
        <p:spPr>
          <a:xfrm>
            <a:off x="1259632" y="692696"/>
            <a:ext cx="7653980" cy="5830183"/>
          </a:xfrm>
          <a:prstGeom prst="rect">
            <a:avLst/>
          </a:prstGeom>
        </p:spPr>
      </p:pic>
    </p:spTree>
    <p:extLst>
      <p:ext uri="{BB962C8B-B14F-4D97-AF65-F5344CB8AC3E}">
        <p14:creationId xmlns:p14="http://schemas.microsoft.com/office/powerpoint/2010/main" val="4201709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6775" t="37197" r="21246" b="24496"/>
          <a:stretch/>
        </p:blipFill>
        <p:spPr>
          <a:xfrm>
            <a:off x="236050" y="1844824"/>
            <a:ext cx="8248489" cy="3290736"/>
          </a:xfrm>
          <a:prstGeom prst="rect">
            <a:avLst/>
          </a:prstGeom>
        </p:spPr>
      </p:pic>
    </p:spTree>
    <p:extLst>
      <p:ext uri="{BB962C8B-B14F-4D97-AF65-F5344CB8AC3E}">
        <p14:creationId xmlns:p14="http://schemas.microsoft.com/office/powerpoint/2010/main" val="33311740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609" t="39819" r="17846" b="16834"/>
          <a:stretch/>
        </p:blipFill>
        <p:spPr>
          <a:xfrm>
            <a:off x="165919" y="240173"/>
            <a:ext cx="7807786" cy="3170904"/>
          </a:xfrm>
          <a:prstGeom prst="rect">
            <a:avLst/>
          </a:prstGeom>
        </p:spPr>
      </p:pic>
      <p:pic>
        <p:nvPicPr>
          <p:cNvPr id="5" name="Picture 4"/>
          <p:cNvPicPr>
            <a:picLocks noChangeAspect="1"/>
          </p:cNvPicPr>
          <p:nvPr/>
        </p:nvPicPr>
        <p:blipFill rotWithShape="1">
          <a:blip r:embed="rId3"/>
          <a:srcRect l="18610" t="31458" r="16968" b="20858"/>
          <a:stretch/>
        </p:blipFill>
        <p:spPr>
          <a:xfrm>
            <a:off x="932992" y="2865473"/>
            <a:ext cx="6882044" cy="3818661"/>
          </a:xfrm>
          <a:prstGeom prst="rect">
            <a:avLst/>
          </a:prstGeom>
        </p:spPr>
      </p:pic>
    </p:spTree>
    <p:extLst>
      <p:ext uri="{BB962C8B-B14F-4D97-AF65-F5344CB8AC3E}">
        <p14:creationId xmlns:p14="http://schemas.microsoft.com/office/powerpoint/2010/main" val="219870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sz="4400" dirty="0">
                <a:solidFill>
                  <a:schemeClr val="bg2">
                    <a:lumMod val="50000"/>
                  </a:schemeClr>
                </a:solidFill>
                <a:latin typeface="Sassoon Infant Md" pitchFamily="50" charset="0"/>
              </a:rPr>
              <a:t>SPELLING</a:t>
            </a:r>
          </a:p>
        </p:txBody>
      </p:sp>
    </p:spTree>
    <p:extLst>
      <p:ext uri="{BB962C8B-B14F-4D97-AF65-F5344CB8AC3E}">
        <p14:creationId xmlns:p14="http://schemas.microsoft.com/office/powerpoint/2010/main" val="1698821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784"/>
          <a:stretch/>
        </p:blipFill>
        <p:spPr bwMode="auto">
          <a:xfrm>
            <a:off x="212501" y="164340"/>
            <a:ext cx="7756303" cy="6410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ounded Rectangle 6"/>
          <p:cNvSpPr/>
          <p:nvPr/>
        </p:nvSpPr>
        <p:spPr>
          <a:xfrm>
            <a:off x="4365938" y="1339404"/>
            <a:ext cx="1931831" cy="51515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3200" dirty="0">
                <a:latin typeface="Sassoon Infant Md" pitchFamily="50" charset="0"/>
              </a:rPr>
              <a:t>discover</a:t>
            </a:r>
          </a:p>
        </p:txBody>
      </p:sp>
      <p:sp>
        <p:nvSpPr>
          <p:cNvPr id="9" name="Rounded Rectangle 8"/>
          <p:cNvSpPr/>
          <p:nvPr/>
        </p:nvSpPr>
        <p:spPr>
          <a:xfrm>
            <a:off x="4692739" y="2998631"/>
            <a:ext cx="1931831" cy="51515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3200" dirty="0">
                <a:latin typeface="Sassoon Infant Md" pitchFamily="50" charset="0"/>
              </a:rPr>
              <a:t>loose</a:t>
            </a:r>
          </a:p>
        </p:txBody>
      </p:sp>
      <p:sp>
        <p:nvSpPr>
          <p:cNvPr id="10" name="Rounded Rectangle 9"/>
          <p:cNvSpPr/>
          <p:nvPr/>
        </p:nvSpPr>
        <p:spPr>
          <a:xfrm>
            <a:off x="2662708" y="4979832"/>
            <a:ext cx="1931831" cy="51515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3200" dirty="0">
                <a:latin typeface="Sassoon Infant Md" pitchFamily="50" charset="0"/>
              </a:rPr>
              <a:t>country</a:t>
            </a:r>
          </a:p>
        </p:txBody>
      </p:sp>
      <p:sp>
        <p:nvSpPr>
          <p:cNvPr id="11" name="Rounded Rectangle 10"/>
          <p:cNvSpPr/>
          <p:nvPr/>
        </p:nvSpPr>
        <p:spPr>
          <a:xfrm>
            <a:off x="1666204" y="4140559"/>
            <a:ext cx="1931831" cy="51515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3200" dirty="0">
                <a:latin typeface="Sassoon Infant Md" pitchFamily="50" charset="0"/>
              </a:rPr>
              <a:t>sign</a:t>
            </a:r>
          </a:p>
        </p:txBody>
      </p:sp>
      <p:sp>
        <p:nvSpPr>
          <p:cNvPr id="12" name="Rounded Rectangle 11"/>
          <p:cNvSpPr/>
          <p:nvPr/>
        </p:nvSpPr>
        <p:spPr>
          <a:xfrm>
            <a:off x="3296992" y="5812665"/>
            <a:ext cx="2355128" cy="51515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3200" dirty="0">
                <a:latin typeface="Sassoon Infant Md" pitchFamily="50" charset="0"/>
              </a:rPr>
              <a:t>gymnastics</a:t>
            </a:r>
          </a:p>
        </p:txBody>
      </p:sp>
      <p:sp>
        <p:nvSpPr>
          <p:cNvPr id="13" name="Rounded Rectangle 12"/>
          <p:cNvSpPr/>
          <p:nvPr/>
        </p:nvSpPr>
        <p:spPr>
          <a:xfrm>
            <a:off x="3891030" y="2161505"/>
            <a:ext cx="1931831" cy="51515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3200" dirty="0">
                <a:latin typeface="Sassoon Infant Md" pitchFamily="50" charset="0"/>
              </a:rPr>
              <a:t>mission</a:t>
            </a:r>
          </a:p>
        </p:txBody>
      </p:sp>
    </p:spTree>
    <p:extLst>
      <p:ext uri="{BB962C8B-B14F-4D97-AF65-F5344CB8AC3E}">
        <p14:creationId xmlns:p14="http://schemas.microsoft.com/office/powerpoint/2010/main" val="82648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1" y="13922"/>
            <a:ext cx="4667534" cy="6871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341436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3429000"/>
            <a:ext cx="7363558" cy="2387600"/>
          </a:xfrm>
        </p:spPr>
        <p:txBody>
          <a:bodyPr>
            <a:noAutofit/>
          </a:bodyPr>
          <a:lstStyle/>
          <a:p>
            <a:r>
              <a:rPr lang="en-GB" sz="4800" u="sng" dirty="0">
                <a:solidFill>
                  <a:srgbClr val="002060"/>
                </a:solidFill>
                <a:effectLst/>
                <a:latin typeface="Sassoon Infant Md" pitchFamily="50" charset="0"/>
              </a:rPr>
              <a:t>Tuesday 12</a:t>
            </a:r>
            <a:r>
              <a:rPr lang="en-GB" sz="4800" u="sng" baseline="30000" dirty="0">
                <a:solidFill>
                  <a:srgbClr val="002060"/>
                </a:solidFill>
                <a:effectLst/>
                <a:latin typeface="Sassoon Infant Md" pitchFamily="50" charset="0"/>
              </a:rPr>
              <a:t>th</a:t>
            </a:r>
            <a:r>
              <a:rPr lang="en-GB" sz="4800" u="sng" dirty="0">
                <a:solidFill>
                  <a:srgbClr val="002060"/>
                </a:solidFill>
                <a:effectLst/>
                <a:latin typeface="Sassoon Infant Md" pitchFamily="50" charset="0"/>
              </a:rPr>
              <a:t> May</a:t>
            </a:r>
            <a:br>
              <a:rPr lang="en-GB" sz="4800" dirty="0">
                <a:solidFill>
                  <a:srgbClr val="002060"/>
                </a:solidFill>
                <a:effectLst/>
                <a:latin typeface="Sassoon Infant Md" pitchFamily="50" charset="0"/>
              </a:rPr>
            </a:br>
            <a:r>
              <a:rPr lang="en-GB" sz="4800" dirty="0">
                <a:solidFill>
                  <a:srgbClr val="002060"/>
                </a:solidFill>
                <a:effectLst/>
                <a:latin typeface="Sassoon Infant Md" pitchFamily="50" charset="0"/>
              </a:rPr>
              <a:t>Reading</a:t>
            </a:r>
          </a:p>
        </p:txBody>
      </p:sp>
    </p:spTree>
    <p:extLst>
      <p:ext uri="{BB962C8B-B14F-4D97-AF65-F5344CB8AC3E}">
        <p14:creationId xmlns:p14="http://schemas.microsoft.com/office/powerpoint/2010/main" val="3365362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7886700" cy="1325563"/>
          </a:xfrm>
        </p:spPr>
        <p:txBody>
          <a:bodyPr>
            <a:normAutofit/>
          </a:bodyPr>
          <a:lstStyle/>
          <a:p>
            <a:r>
              <a:rPr lang="en-GB" sz="4400" b="1" dirty="0">
                <a:latin typeface="Sassoon Infant Md" pitchFamily="50" charset="0"/>
              </a:rPr>
              <a:t>Reading Paper</a:t>
            </a:r>
          </a:p>
        </p:txBody>
      </p:sp>
      <p:sp>
        <p:nvSpPr>
          <p:cNvPr id="3" name="Content Placeholder 2"/>
          <p:cNvSpPr>
            <a:spLocks noGrp="1"/>
          </p:cNvSpPr>
          <p:nvPr>
            <p:ph sz="quarter" idx="1"/>
          </p:nvPr>
        </p:nvSpPr>
        <p:spPr>
          <a:xfrm>
            <a:off x="72280" y="1412775"/>
            <a:ext cx="8729882" cy="5586151"/>
          </a:xfrm>
        </p:spPr>
        <p:txBody>
          <a:bodyPr>
            <a:normAutofit lnSpcReduction="10000"/>
          </a:bodyPr>
          <a:lstStyle/>
          <a:p>
            <a:pPr marL="0" indent="0" algn="ctr">
              <a:buNone/>
            </a:pPr>
            <a:r>
              <a:rPr lang="en-GB" b="0" dirty="0">
                <a:solidFill>
                  <a:schemeClr val="bg2">
                    <a:lumMod val="50000"/>
                  </a:schemeClr>
                </a:solidFill>
                <a:latin typeface="Sassoon Infant Md" pitchFamily="50" charset="0"/>
              </a:rPr>
              <a:t>The children will be assessed on a range of reading skills, such as the ability to interpret information and comment on writers' use of language, and they’ll have to demonstrate accurate punctuation and an extensive vocabulary in a piece of writing.</a:t>
            </a:r>
          </a:p>
          <a:p>
            <a:pPr marL="0" indent="0">
              <a:buNone/>
            </a:pPr>
            <a:endParaRPr lang="en-GB" sz="800" b="0" dirty="0">
              <a:solidFill>
                <a:schemeClr val="bg2">
                  <a:lumMod val="50000"/>
                </a:schemeClr>
              </a:solidFill>
              <a:latin typeface="Sassoon Infant Md" pitchFamily="50" charset="0"/>
            </a:endParaRPr>
          </a:p>
          <a:p>
            <a:r>
              <a:rPr lang="en-GB" b="0" dirty="0">
                <a:solidFill>
                  <a:schemeClr val="bg2">
                    <a:lumMod val="50000"/>
                  </a:schemeClr>
                </a:solidFill>
                <a:latin typeface="Sassoon Infant Md" pitchFamily="50" charset="0"/>
              </a:rPr>
              <a:t>The reading test will be a single paper with questions based on three passages of text, including fiction, non-fiction and poetry.</a:t>
            </a:r>
          </a:p>
          <a:p>
            <a:r>
              <a:rPr lang="en-GB" b="0" dirty="0">
                <a:solidFill>
                  <a:schemeClr val="bg2">
                    <a:lumMod val="50000"/>
                  </a:schemeClr>
                </a:solidFill>
                <a:latin typeface="Sassoon Infant Md" pitchFamily="50" charset="0"/>
              </a:rPr>
              <a:t>Children will have one hour, including reading time, to complete the test.</a:t>
            </a:r>
          </a:p>
          <a:p>
            <a:pPr marL="0" indent="0">
              <a:buNone/>
            </a:pPr>
            <a:endParaRPr lang="en-GB" sz="1050" b="0" dirty="0">
              <a:solidFill>
                <a:schemeClr val="bg2">
                  <a:lumMod val="50000"/>
                </a:schemeClr>
              </a:solidFill>
              <a:latin typeface="Sassoon Infant Md" pitchFamily="50" charset="0"/>
            </a:endParaRPr>
          </a:p>
          <a:p>
            <a:pPr marL="45720" indent="0">
              <a:buNone/>
            </a:pPr>
            <a:endParaRPr lang="en-GB" sz="1800" b="0" dirty="0">
              <a:solidFill>
                <a:schemeClr val="bg2">
                  <a:lumMod val="50000"/>
                </a:schemeClr>
              </a:solidFill>
              <a:latin typeface="Sassoon Infant Md" pitchFamily="50" charset="0"/>
            </a:endParaRPr>
          </a:p>
        </p:txBody>
      </p:sp>
    </p:spTree>
    <p:extLst>
      <p:ext uri="{BB962C8B-B14F-4D97-AF65-F5344CB8AC3E}">
        <p14:creationId xmlns:p14="http://schemas.microsoft.com/office/powerpoint/2010/main" val="18310313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400" b="1" dirty="0">
                <a:latin typeface="Sassoon Infant Md" pitchFamily="50" charset="0"/>
              </a:rPr>
              <a:t>Types of questions:</a:t>
            </a:r>
          </a:p>
        </p:txBody>
      </p:sp>
      <p:sp>
        <p:nvSpPr>
          <p:cNvPr id="3" name="Content Placeholder 2"/>
          <p:cNvSpPr>
            <a:spLocks noGrp="1"/>
          </p:cNvSpPr>
          <p:nvPr>
            <p:ph sz="quarter" idx="1"/>
          </p:nvPr>
        </p:nvSpPr>
        <p:spPr>
          <a:xfrm>
            <a:off x="457200" y="1600200"/>
            <a:ext cx="7467600" cy="5257800"/>
          </a:xfrm>
        </p:spPr>
        <p:txBody>
          <a:bodyPr>
            <a:normAutofit fontScale="77500" lnSpcReduction="20000"/>
          </a:bodyPr>
          <a:lstStyle/>
          <a:p>
            <a:r>
              <a:rPr lang="en-GB" sz="3200" b="0" dirty="0">
                <a:solidFill>
                  <a:schemeClr val="bg2">
                    <a:lumMod val="50000"/>
                  </a:schemeClr>
                </a:solidFill>
                <a:latin typeface="Sassoon Infant Md" pitchFamily="50" charset="0"/>
              </a:rPr>
              <a:t>Ranking/ordering, e.g. ‘Number the events below to show the order in which they happen in the story’</a:t>
            </a:r>
          </a:p>
          <a:p>
            <a:r>
              <a:rPr lang="en-GB" sz="3200" b="0" dirty="0">
                <a:solidFill>
                  <a:schemeClr val="bg2">
                    <a:lumMod val="50000"/>
                  </a:schemeClr>
                </a:solidFill>
                <a:latin typeface="Sassoon Infant Md" pitchFamily="50" charset="0"/>
              </a:rPr>
              <a:t>Labelling, e.g. ‘Label the text to show the title of the story’</a:t>
            </a:r>
          </a:p>
          <a:p>
            <a:r>
              <a:rPr lang="en-GB" sz="3200" b="0" dirty="0">
                <a:solidFill>
                  <a:schemeClr val="bg2">
                    <a:lumMod val="50000"/>
                  </a:schemeClr>
                </a:solidFill>
                <a:latin typeface="Sassoon Infant Md" pitchFamily="50" charset="0"/>
              </a:rPr>
              <a:t>Find and copy, e.g. ‘Find and copy one word that suggests what the weather is like in the story’</a:t>
            </a:r>
          </a:p>
          <a:p>
            <a:r>
              <a:rPr lang="en-GB" sz="3200" b="0" dirty="0">
                <a:solidFill>
                  <a:schemeClr val="bg2">
                    <a:lumMod val="50000"/>
                  </a:schemeClr>
                </a:solidFill>
                <a:latin typeface="Sassoon Infant Md" pitchFamily="50" charset="0"/>
              </a:rPr>
              <a:t>Short constructed response, e.g. ‘What does the bear eat?’</a:t>
            </a:r>
          </a:p>
          <a:p>
            <a:r>
              <a:rPr lang="en-GB" sz="3200" b="0" dirty="0">
                <a:solidFill>
                  <a:schemeClr val="bg2">
                    <a:lumMod val="50000"/>
                  </a:schemeClr>
                </a:solidFill>
                <a:latin typeface="Sassoon Infant Md" pitchFamily="50" charset="0"/>
              </a:rPr>
              <a:t>Open-ended response, e.g. ‘Look at the sentence that begins </a:t>
            </a:r>
            <a:r>
              <a:rPr lang="en-GB" sz="3200" b="0" i="1" dirty="0">
                <a:solidFill>
                  <a:schemeClr val="bg2">
                    <a:lumMod val="50000"/>
                  </a:schemeClr>
                </a:solidFill>
                <a:latin typeface="Sassoon Infant Md" pitchFamily="50" charset="0"/>
              </a:rPr>
              <a:t>Once upon a time</a:t>
            </a:r>
            <a:r>
              <a:rPr lang="en-GB" sz="3200" b="0" dirty="0">
                <a:solidFill>
                  <a:schemeClr val="bg2">
                    <a:lumMod val="50000"/>
                  </a:schemeClr>
                </a:solidFill>
                <a:latin typeface="Sassoon Infant Md" pitchFamily="50" charset="0"/>
              </a:rPr>
              <a:t>. How does the writer increase the tension throughout this paragraph? Explain fully, referring to the text in your answer.’</a:t>
            </a:r>
          </a:p>
          <a:p>
            <a:pPr marL="0" indent="0">
              <a:buNone/>
            </a:pPr>
            <a:endParaRPr lang="en-GB" b="0" dirty="0">
              <a:solidFill>
                <a:schemeClr val="bg2">
                  <a:lumMod val="50000"/>
                </a:schemeClr>
              </a:solidFill>
              <a:latin typeface="Sassoon Infant Md" pitchFamily="50" charset="0"/>
            </a:endParaRPr>
          </a:p>
        </p:txBody>
      </p:sp>
    </p:spTree>
    <p:extLst>
      <p:ext uri="{BB962C8B-B14F-4D97-AF65-F5344CB8AC3E}">
        <p14:creationId xmlns:p14="http://schemas.microsoft.com/office/powerpoint/2010/main" val="3362789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3152" y="0"/>
            <a:ext cx="4200525"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16070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668" y="0"/>
            <a:ext cx="4221956"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9542" y="-358931"/>
            <a:ext cx="4257675" cy="77819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2946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317" y="0"/>
            <a:ext cx="362067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18603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670" y="103031"/>
            <a:ext cx="7251108" cy="64780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03629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880" y="212973"/>
            <a:ext cx="7269219" cy="64439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115696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302" y="589678"/>
            <a:ext cx="7817148" cy="5798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70923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8983" y="1"/>
            <a:ext cx="6577885" cy="6658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7115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009" y="357860"/>
            <a:ext cx="5693171" cy="63906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5220072" y="2171990"/>
            <a:ext cx="3675013" cy="2762409"/>
          </a:xfrm>
        </p:spPr>
        <p:txBody>
          <a:bodyPr>
            <a:noAutofit/>
          </a:bodyPr>
          <a:lstStyle/>
          <a:p>
            <a:br>
              <a:rPr lang="en-GB" sz="4400" dirty="0">
                <a:latin typeface="Sassoon Infant Md" pitchFamily="50" charset="0"/>
              </a:rPr>
            </a:br>
            <a:r>
              <a:rPr lang="en-GB" sz="4400" dirty="0">
                <a:latin typeface="Sassoon Infant Md" pitchFamily="50" charset="0"/>
              </a:rPr>
              <a:t>Point</a:t>
            </a:r>
            <a:br>
              <a:rPr lang="en-GB" sz="4400" dirty="0">
                <a:latin typeface="Sassoon Infant Md" pitchFamily="50" charset="0"/>
              </a:rPr>
            </a:br>
            <a:r>
              <a:rPr lang="en-GB" sz="4400" dirty="0">
                <a:latin typeface="Sassoon Infant Md" pitchFamily="50" charset="0"/>
              </a:rPr>
              <a:t>Evidence</a:t>
            </a:r>
            <a:br>
              <a:rPr lang="en-GB" sz="4400" dirty="0">
                <a:latin typeface="Sassoon Infant Md" pitchFamily="50" charset="0"/>
              </a:rPr>
            </a:br>
            <a:r>
              <a:rPr lang="en-GB" sz="4400" dirty="0">
                <a:latin typeface="Sassoon Infant Md" pitchFamily="50" charset="0"/>
              </a:rPr>
              <a:t>Explanation</a:t>
            </a:r>
            <a:br>
              <a:rPr lang="en-GB" sz="4400" dirty="0">
                <a:latin typeface="Sassoon Infant Md" pitchFamily="50" charset="0"/>
              </a:rPr>
            </a:br>
            <a:r>
              <a:rPr lang="en-GB" sz="4400" dirty="0">
                <a:latin typeface="Sassoon Infant Md" pitchFamily="50" charset="0"/>
              </a:rPr>
              <a:t>Link</a:t>
            </a:r>
          </a:p>
        </p:txBody>
      </p:sp>
    </p:spTree>
    <p:extLst>
      <p:ext uri="{BB962C8B-B14F-4D97-AF65-F5344CB8AC3E}">
        <p14:creationId xmlns:p14="http://schemas.microsoft.com/office/powerpoint/2010/main" val="18559095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3705696"/>
            <a:ext cx="7363558" cy="2387600"/>
          </a:xfrm>
        </p:spPr>
        <p:txBody>
          <a:bodyPr>
            <a:noAutofit/>
          </a:bodyPr>
          <a:lstStyle/>
          <a:p>
            <a:r>
              <a:rPr lang="en-GB" sz="4000" u="sng" dirty="0">
                <a:solidFill>
                  <a:srgbClr val="002060"/>
                </a:solidFill>
                <a:effectLst/>
                <a:latin typeface="Sassoon Infant Md" pitchFamily="50" charset="0"/>
              </a:rPr>
              <a:t>Wednesday 13</a:t>
            </a:r>
            <a:r>
              <a:rPr lang="en-GB" sz="4000" u="sng" baseline="30000" dirty="0">
                <a:solidFill>
                  <a:srgbClr val="002060"/>
                </a:solidFill>
                <a:effectLst/>
                <a:latin typeface="Sassoon Infant Md" pitchFamily="50" charset="0"/>
              </a:rPr>
              <a:t>th</a:t>
            </a:r>
            <a:r>
              <a:rPr lang="en-GB" sz="4000" u="sng" dirty="0">
                <a:solidFill>
                  <a:srgbClr val="002060"/>
                </a:solidFill>
                <a:effectLst/>
                <a:latin typeface="Sassoon Infant Md" pitchFamily="50" charset="0"/>
              </a:rPr>
              <a:t> May</a:t>
            </a:r>
            <a:br>
              <a:rPr lang="en-GB" sz="4000" dirty="0">
                <a:solidFill>
                  <a:srgbClr val="002060"/>
                </a:solidFill>
                <a:effectLst/>
                <a:latin typeface="Sassoon Infant Md" pitchFamily="50" charset="0"/>
              </a:rPr>
            </a:br>
            <a:r>
              <a:rPr lang="en-GB" sz="4000" dirty="0">
                <a:solidFill>
                  <a:srgbClr val="002060"/>
                </a:solidFill>
                <a:effectLst/>
                <a:latin typeface="Sassoon Infant Md" pitchFamily="50" charset="0"/>
              </a:rPr>
              <a:t>Arithmetic and Reasoning 1</a:t>
            </a:r>
            <a:br>
              <a:rPr lang="en-GB" sz="4000" dirty="0">
                <a:solidFill>
                  <a:srgbClr val="002060"/>
                </a:solidFill>
                <a:effectLst/>
                <a:latin typeface="Sassoon Infant Md" pitchFamily="50" charset="0"/>
              </a:rPr>
            </a:br>
            <a:br>
              <a:rPr lang="en-GB" sz="4000" dirty="0">
                <a:solidFill>
                  <a:srgbClr val="002060"/>
                </a:solidFill>
                <a:effectLst/>
                <a:latin typeface="Sassoon Infant Md" pitchFamily="50" charset="0"/>
              </a:rPr>
            </a:br>
            <a:r>
              <a:rPr lang="en-GB" sz="4000" u="sng" dirty="0">
                <a:solidFill>
                  <a:srgbClr val="002060"/>
                </a:solidFill>
                <a:effectLst/>
                <a:latin typeface="Sassoon Infant Md" pitchFamily="50" charset="0"/>
              </a:rPr>
              <a:t>Thursday 14</a:t>
            </a:r>
            <a:r>
              <a:rPr lang="en-GB" sz="4000" u="sng" baseline="30000" dirty="0">
                <a:solidFill>
                  <a:srgbClr val="002060"/>
                </a:solidFill>
                <a:effectLst/>
                <a:latin typeface="Sassoon Infant Md" pitchFamily="50" charset="0"/>
              </a:rPr>
              <a:t>th</a:t>
            </a:r>
            <a:r>
              <a:rPr lang="en-GB" sz="4000" u="sng" dirty="0">
                <a:solidFill>
                  <a:srgbClr val="002060"/>
                </a:solidFill>
                <a:effectLst/>
                <a:latin typeface="Sassoon Infant Md" pitchFamily="50" charset="0"/>
              </a:rPr>
              <a:t> May</a:t>
            </a:r>
            <a:br>
              <a:rPr lang="en-GB" sz="4000" dirty="0">
                <a:solidFill>
                  <a:srgbClr val="002060"/>
                </a:solidFill>
                <a:effectLst/>
                <a:latin typeface="Sassoon Infant Md" pitchFamily="50" charset="0"/>
              </a:rPr>
            </a:br>
            <a:r>
              <a:rPr lang="en-GB" sz="4000" dirty="0">
                <a:solidFill>
                  <a:srgbClr val="002060"/>
                </a:solidFill>
                <a:effectLst/>
                <a:latin typeface="Sassoon Infant Md" pitchFamily="50" charset="0"/>
              </a:rPr>
              <a:t>Reasoning 2</a:t>
            </a:r>
          </a:p>
        </p:txBody>
      </p:sp>
    </p:spTree>
    <p:extLst>
      <p:ext uri="{BB962C8B-B14F-4D97-AF65-F5344CB8AC3E}">
        <p14:creationId xmlns:p14="http://schemas.microsoft.com/office/powerpoint/2010/main" val="26333715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692" y="-162908"/>
            <a:ext cx="7886700" cy="1325563"/>
          </a:xfrm>
        </p:spPr>
        <p:txBody>
          <a:bodyPr>
            <a:normAutofit/>
          </a:bodyPr>
          <a:lstStyle/>
          <a:p>
            <a:r>
              <a:rPr lang="en-GB" sz="4400" b="1" dirty="0">
                <a:latin typeface="Sassoon Infant Md" pitchFamily="50" charset="0"/>
              </a:rPr>
              <a:t>Maths</a:t>
            </a:r>
          </a:p>
        </p:txBody>
      </p:sp>
      <p:sp>
        <p:nvSpPr>
          <p:cNvPr id="3" name="Content Placeholder 2"/>
          <p:cNvSpPr>
            <a:spLocks noGrp="1"/>
          </p:cNvSpPr>
          <p:nvPr>
            <p:ph sz="quarter" idx="1"/>
          </p:nvPr>
        </p:nvSpPr>
        <p:spPr>
          <a:xfrm>
            <a:off x="213306" y="1484783"/>
            <a:ext cx="8489593" cy="5160715"/>
          </a:xfrm>
        </p:spPr>
        <p:txBody>
          <a:bodyPr>
            <a:normAutofit fontScale="70000" lnSpcReduction="20000"/>
          </a:bodyPr>
          <a:lstStyle/>
          <a:p>
            <a:pPr marL="0" indent="0" algn="ctr">
              <a:buNone/>
            </a:pPr>
            <a:r>
              <a:rPr lang="en-GB" sz="4200" b="0" dirty="0">
                <a:solidFill>
                  <a:schemeClr val="bg2">
                    <a:lumMod val="50000"/>
                  </a:schemeClr>
                </a:solidFill>
                <a:latin typeface="Sassoon Infant Md" pitchFamily="50" charset="0"/>
              </a:rPr>
              <a:t>Children will be assessed on a range of core skills (some mentally), including knowing all times tables and using them to divide and multiply, using a protractor to measure angles, calculating the perimeter and area of shapes, solving problems by collecting and using information in tables, graphs and charts and solving problems involving ratio and proportion.</a:t>
            </a:r>
          </a:p>
          <a:p>
            <a:pPr marL="0" indent="0">
              <a:buNone/>
            </a:pPr>
            <a:endParaRPr lang="en-GB" sz="4200" b="0" dirty="0">
              <a:solidFill>
                <a:schemeClr val="bg2">
                  <a:lumMod val="50000"/>
                </a:schemeClr>
              </a:solidFill>
              <a:latin typeface="Sassoon Infant Md" pitchFamily="50" charset="0"/>
            </a:endParaRPr>
          </a:p>
          <a:p>
            <a:pPr marL="0" indent="0">
              <a:buNone/>
            </a:pPr>
            <a:r>
              <a:rPr lang="en-GB" sz="4200" b="0" dirty="0">
                <a:solidFill>
                  <a:schemeClr val="bg2">
                    <a:lumMod val="50000"/>
                  </a:schemeClr>
                </a:solidFill>
                <a:latin typeface="Sassoon Infant Md" pitchFamily="50" charset="0"/>
              </a:rPr>
              <a:t>Children will sit three papers in maths:</a:t>
            </a:r>
          </a:p>
          <a:p>
            <a:r>
              <a:rPr lang="en-GB" sz="4200" b="0" dirty="0">
                <a:solidFill>
                  <a:schemeClr val="bg2">
                    <a:lumMod val="50000"/>
                  </a:schemeClr>
                </a:solidFill>
                <a:latin typeface="Sassoon Infant Md" pitchFamily="50" charset="0"/>
              </a:rPr>
              <a:t> Paper 1: arithmetic, 30 minutes</a:t>
            </a:r>
          </a:p>
          <a:p>
            <a:r>
              <a:rPr lang="en-GB" sz="4200" b="0" dirty="0">
                <a:solidFill>
                  <a:schemeClr val="bg2">
                    <a:lumMod val="50000"/>
                  </a:schemeClr>
                </a:solidFill>
                <a:latin typeface="Sassoon Infant Md" pitchFamily="50" charset="0"/>
              </a:rPr>
              <a:t> Papers 2 and 3: reasoning, 40 minutes per paper</a:t>
            </a:r>
          </a:p>
          <a:p>
            <a:pPr marL="0" indent="0">
              <a:buNone/>
            </a:pPr>
            <a:endParaRPr lang="en-GB" sz="3400" b="0" dirty="0">
              <a:solidFill>
                <a:schemeClr val="bg2">
                  <a:lumMod val="50000"/>
                </a:schemeClr>
              </a:solidFill>
              <a:latin typeface="Sassoon Infant Md" pitchFamily="50" charset="0"/>
            </a:endParaRPr>
          </a:p>
        </p:txBody>
      </p:sp>
    </p:spTree>
    <p:extLst>
      <p:ext uri="{BB962C8B-B14F-4D97-AF65-F5344CB8AC3E}">
        <p14:creationId xmlns:p14="http://schemas.microsoft.com/office/powerpoint/2010/main" val="25947241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683336" y="476672"/>
            <a:ext cx="7281152" cy="5984555"/>
          </a:xfrm>
        </p:spPr>
        <p:txBody>
          <a:bodyPr>
            <a:normAutofit fontScale="92500" lnSpcReduction="20000"/>
          </a:bodyPr>
          <a:lstStyle/>
          <a:p>
            <a:pPr marL="0" indent="0">
              <a:buNone/>
            </a:pPr>
            <a:r>
              <a:rPr lang="en-GB" sz="2800" b="0" dirty="0">
                <a:solidFill>
                  <a:schemeClr val="bg2">
                    <a:lumMod val="50000"/>
                  </a:schemeClr>
                </a:solidFill>
                <a:latin typeface="Sassoon Infant Md" pitchFamily="50" charset="0"/>
              </a:rPr>
              <a:t>Paper 1 (Arithmetic) will consist of fixed response questions, where children have to give the correct answer to calculations, including long multiplication and division.  Some will involved a mental calculation whereas some will require a formal method of workings out.</a:t>
            </a:r>
            <a:br>
              <a:rPr lang="en-GB" sz="2800" b="0" dirty="0">
                <a:solidFill>
                  <a:schemeClr val="bg2">
                    <a:lumMod val="50000"/>
                  </a:schemeClr>
                </a:solidFill>
                <a:latin typeface="Sassoon Infant Md" pitchFamily="50" charset="0"/>
              </a:rPr>
            </a:br>
            <a:br>
              <a:rPr lang="en-GB" sz="2800" b="0" dirty="0">
                <a:solidFill>
                  <a:schemeClr val="bg2">
                    <a:lumMod val="50000"/>
                  </a:schemeClr>
                </a:solidFill>
                <a:latin typeface="Sassoon Infant Md" pitchFamily="50" charset="0"/>
              </a:rPr>
            </a:br>
            <a:r>
              <a:rPr lang="en-GB" sz="2800" b="0" dirty="0">
                <a:solidFill>
                  <a:schemeClr val="bg2">
                    <a:lumMod val="50000"/>
                  </a:schemeClr>
                </a:solidFill>
                <a:latin typeface="Sassoon Infant Md" pitchFamily="50" charset="0"/>
              </a:rPr>
              <a:t>Papers 2 and 3 (Reasoning) will involve a number of question types, including:</a:t>
            </a:r>
          </a:p>
          <a:p>
            <a:r>
              <a:rPr lang="en-GB" sz="2800" b="0" dirty="0">
                <a:solidFill>
                  <a:schemeClr val="bg2">
                    <a:lumMod val="50000"/>
                  </a:schemeClr>
                </a:solidFill>
                <a:latin typeface="Sassoon Infant Md" pitchFamily="50" charset="0"/>
              </a:rPr>
              <a:t>Multiple choice</a:t>
            </a:r>
          </a:p>
          <a:p>
            <a:r>
              <a:rPr lang="en-GB" sz="2800" b="0" dirty="0">
                <a:solidFill>
                  <a:schemeClr val="bg2">
                    <a:lumMod val="50000"/>
                  </a:schemeClr>
                </a:solidFill>
                <a:latin typeface="Sassoon Infant Md" pitchFamily="50" charset="0"/>
              </a:rPr>
              <a:t>True or false</a:t>
            </a:r>
          </a:p>
          <a:p>
            <a:r>
              <a:rPr lang="en-GB" sz="2800" b="0" dirty="0">
                <a:solidFill>
                  <a:schemeClr val="bg2">
                    <a:lumMod val="50000"/>
                  </a:schemeClr>
                </a:solidFill>
                <a:latin typeface="Sassoon Infant Md" pitchFamily="50" charset="0"/>
              </a:rPr>
              <a:t>Constrained questions, e.g. giving the answer to a calculation, drawing a shape or completing a table or chart</a:t>
            </a:r>
          </a:p>
          <a:p>
            <a:r>
              <a:rPr lang="en-GB" sz="2800" b="0" dirty="0">
                <a:solidFill>
                  <a:schemeClr val="bg2">
                    <a:lumMod val="50000"/>
                  </a:schemeClr>
                </a:solidFill>
                <a:latin typeface="Sassoon Infant Md" pitchFamily="50" charset="0"/>
              </a:rPr>
              <a:t>Less constrained questions, where children will have to explain their approach for solving a problem</a:t>
            </a:r>
          </a:p>
          <a:p>
            <a:endParaRPr lang="en-GB" b="0" dirty="0">
              <a:solidFill>
                <a:schemeClr val="bg2">
                  <a:lumMod val="50000"/>
                </a:schemeClr>
              </a:solidFill>
              <a:latin typeface="Sassoon Infant Md" pitchFamily="50" charset="0"/>
            </a:endParaRPr>
          </a:p>
        </p:txBody>
      </p:sp>
    </p:spTree>
    <p:extLst>
      <p:ext uri="{BB962C8B-B14F-4D97-AF65-F5344CB8AC3E}">
        <p14:creationId xmlns:p14="http://schemas.microsoft.com/office/powerpoint/2010/main" val="30831162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sz="4400" dirty="0">
                <a:solidFill>
                  <a:schemeClr val="bg2">
                    <a:lumMod val="50000"/>
                  </a:schemeClr>
                </a:solidFill>
                <a:latin typeface="Sassoon Infant Md" pitchFamily="50" charset="0"/>
              </a:rPr>
              <a:t>ARITHMETIC</a:t>
            </a:r>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1776868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6977" t="34980" r="17279" b="15020"/>
          <a:stretch/>
        </p:blipFill>
        <p:spPr>
          <a:xfrm>
            <a:off x="176981" y="191729"/>
            <a:ext cx="7745545" cy="4650727"/>
          </a:xfrm>
          <a:prstGeom prst="rect">
            <a:avLst/>
          </a:prstGeom>
        </p:spPr>
      </p:pic>
    </p:spTree>
    <p:extLst>
      <p:ext uri="{BB962C8B-B14F-4D97-AF65-F5344CB8AC3E}">
        <p14:creationId xmlns:p14="http://schemas.microsoft.com/office/powerpoint/2010/main" val="11855561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17317" t="37803" r="17732" b="9375"/>
          <a:stretch/>
        </p:blipFill>
        <p:spPr>
          <a:xfrm>
            <a:off x="269927" y="154053"/>
            <a:ext cx="7683306" cy="5001453"/>
          </a:xfrm>
          <a:prstGeom prst="rect">
            <a:avLst/>
          </a:prstGeom>
        </p:spPr>
      </p:pic>
    </p:spTree>
    <p:extLst>
      <p:ext uri="{BB962C8B-B14F-4D97-AF65-F5344CB8AC3E}">
        <p14:creationId xmlns:p14="http://schemas.microsoft.com/office/powerpoint/2010/main" val="37834078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8904" t="32762" r="15919" b="17843"/>
          <a:stretch/>
        </p:blipFill>
        <p:spPr>
          <a:xfrm>
            <a:off x="199103" y="206476"/>
            <a:ext cx="7713186" cy="4635980"/>
          </a:xfrm>
          <a:prstGeom prst="rect">
            <a:avLst/>
          </a:prstGeom>
        </p:spPr>
      </p:pic>
    </p:spTree>
    <p:extLst>
      <p:ext uri="{BB962C8B-B14F-4D97-AF65-F5344CB8AC3E}">
        <p14:creationId xmlns:p14="http://schemas.microsoft.com/office/powerpoint/2010/main" val="13963464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7543" t="27721" r="17620" b="19254"/>
          <a:stretch/>
        </p:blipFill>
        <p:spPr>
          <a:xfrm>
            <a:off x="210165" y="235974"/>
            <a:ext cx="7763540" cy="5031485"/>
          </a:xfrm>
          <a:prstGeom prst="rect">
            <a:avLst/>
          </a:prstGeom>
        </p:spPr>
      </p:pic>
      <p:sp>
        <p:nvSpPr>
          <p:cNvPr id="2" name="Rectangle 1"/>
          <p:cNvSpPr/>
          <p:nvPr/>
        </p:nvSpPr>
        <p:spPr>
          <a:xfrm>
            <a:off x="210165" y="5734736"/>
            <a:ext cx="8250267" cy="369332"/>
          </a:xfrm>
          <a:prstGeom prst="rect">
            <a:avLst/>
          </a:prstGeom>
        </p:spPr>
        <p:txBody>
          <a:bodyPr wrap="square">
            <a:spAutoFit/>
          </a:bodyPr>
          <a:lstStyle/>
          <a:p>
            <a:r>
              <a:rPr lang="en-GB" dirty="0">
                <a:solidFill>
                  <a:schemeClr val="accent6"/>
                </a:solidFill>
                <a:hlinkClick r:id="rId3"/>
              </a:rPr>
              <a:t>https://www.st-thomas.surrey.sch.uk/learning/parent-learning-workshops/</a:t>
            </a:r>
            <a:r>
              <a:rPr lang="en-GB" dirty="0">
                <a:solidFill>
                  <a:schemeClr val="accent6"/>
                </a:solidFill>
              </a:rPr>
              <a:t> </a:t>
            </a:r>
          </a:p>
        </p:txBody>
      </p:sp>
    </p:spTree>
    <p:extLst>
      <p:ext uri="{BB962C8B-B14F-4D97-AF65-F5344CB8AC3E}">
        <p14:creationId xmlns:p14="http://schemas.microsoft.com/office/powerpoint/2010/main" val="41125643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sz="4400" dirty="0">
                <a:solidFill>
                  <a:schemeClr val="bg2">
                    <a:lumMod val="50000"/>
                  </a:schemeClr>
                </a:solidFill>
                <a:latin typeface="Sassoon Infant Md" pitchFamily="50" charset="0"/>
              </a:rPr>
              <a:t>REASONING</a:t>
            </a:r>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8155713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134" t="7020" r="23453" b="9023"/>
          <a:stretch/>
        </p:blipFill>
        <p:spPr bwMode="auto">
          <a:xfrm>
            <a:off x="2311710" y="0"/>
            <a:ext cx="4128546" cy="69220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030300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077" y="232936"/>
            <a:ext cx="7423156" cy="59358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16886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0440" y="1"/>
            <a:ext cx="4445791" cy="68921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07900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5709" y="115862"/>
            <a:ext cx="6972285" cy="6632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21542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8111" y="0"/>
            <a:ext cx="4623286" cy="6873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012797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899592" y="188474"/>
            <a:ext cx="7683510" cy="1143000"/>
          </a:xfrm>
        </p:spPr>
        <p:txBody>
          <a:bodyPr>
            <a:noAutofit/>
          </a:bodyPr>
          <a:lstStyle/>
          <a:p>
            <a:pPr eaLnBrk="1" hangingPunct="1"/>
            <a:r>
              <a:rPr lang="en-GB" altLang="en-US" sz="4400" b="1" dirty="0">
                <a:latin typeface="Sassoon Infant Md" pitchFamily="50" charset="0"/>
              </a:rPr>
              <a:t>How are the children prepared in school?</a:t>
            </a:r>
            <a:endParaRPr lang="en-US" altLang="en-US" sz="4400" b="1" dirty="0">
              <a:latin typeface="Sassoon Infant Md" pitchFamily="50" charset="0"/>
            </a:endParaRPr>
          </a:p>
        </p:txBody>
      </p:sp>
      <p:sp>
        <p:nvSpPr>
          <p:cNvPr id="35843" name="Rectangle 3"/>
          <p:cNvSpPr>
            <a:spLocks noGrp="1" noChangeArrowheads="1"/>
          </p:cNvSpPr>
          <p:nvPr>
            <p:ph type="body" idx="1"/>
          </p:nvPr>
        </p:nvSpPr>
        <p:spPr>
          <a:xfrm>
            <a:off x="356386" y="1340986"/>
            <a:ext cx="8431228" cy="5580798"/>
          </a:xfrm>
        </p:spPr>
        <p:txBody>
          <a:bodyPr>
            <a:normAutofit/>
          </a:bodyPr>
          <a:lstStyle/>
          <a:p>
            <a:pPr eaLnBrk="1" hangingPunct="1"/>
            <a:r>
              <a:rPr lang="en-GB" altLang="en-US" sz="2900" b="0" dirty="0">
                <a:solidFill>
                  <a:schemeClr val="bg2">
                    <a:lumMod val="50000"/>
                  </a:schemeClr>
                </a:solidFill>
                <a:latin typeface="Sassoon Infant Md" pitchFamily="50" charset="0"/>
              </a:rPr>
              <a:t>Through our everyday teaching and balanced curriculum</a:t>
            </a:r>
          </a:p>
          <a:p>
            <a:pPr eaLnBrk="1" hangingPunct="1"/>
            <a:r>
              <a:rPr lang="en-GB" altLang="en-US" sz="2900" b="0" dirty="0">
                <a:solidFill>
                  <a:schemeClr val="bg2">
                    <a:lumMod val="50000"/>
                  </a:schemeClr>
                </a:solidFill>
                <a:latin typeface="Sassoon Infant Md" pitchFamily="50" charset="0"/>
              </a:rPr>
              <a:t>We practise! Mock SATs – W/C 19</a:t>
            </a:r>
            <a:r>
              <a:rPr lang="en-GB" altLang="en-US" sz="2900" b="0" baseline="30000" dirty="0">
                <a:solidFill>
                  <a:schemeClr val="bg2">
                    <a:lumMod val="50000"/>
                  </a:schemeClr>
                </a:solidFill>
                <a:latin typeface="Sassoon Infant Md" pitchFamily="50" charset="0"/>
              </a:rPr>
              <a:t>th</a:t>
            </a:r>
            <a:r>
              <a:rPr lang="en-GB" altLang="en-US" sz="2900" b="0" dirty="0">
                <a:solidFill>
                  <a:schemeClr val="bg2">
                    <a:lumMod val="50000"/>
                  </a:schemeClr>
                </a:solidFill>
                <a:latin typeface="Sassoon Infant Md" pitchFamily="50" charset="0"/>
              </a:rPr>
              <a:t> March</a:t>
            </a:r>
          </a:p>
          <a:p>
            <a:pPr eaLnBrk="1" hangingPunct="1"/>
            <a:r>
              <a:rPr lang="en-GB" altLang="en-US" sz="2900" b="0" dirty="0">
                <a:solidFill>
                  <a:schemeClr val="bg2">
                    <a:lumMod val="50000"/>
                  </a:schemeClr>
                </a:solidFill>
                <a:latin typeface="Sassoon Infant Md" pitchFamily="50" charset="0"/>
              </a:rPr>
              <a:t>The children are able to become familiar with the layout and design of previous tests e.g. marks</a:t>
            </a:r>
          </a:p>
          <a:p>
            <a:pPr eaLnBrk="1" hangingPunct="1"/>
            <a:r>
              <a:rPr lang="en-GB" altLang="en-US" sz="2900" b="0" dirty="0">
                <a:solidFill>
                  <a:schemeClr val="bg2">
                    <a:lumMod val="50000"/>
                  </a:schemeClr>
                </a:solidFill>
                <a:latin typeface="Sassoon Infant Md" pitchFamily="50" charset="0"/>
              </a:rPr>
              <a:t>They become used to the test procedures; independent work, style of questions, time limits</a:t>
            </a:r>
          </a:p>
          <a:p>
            <a:pPr eaLnBrk="1" hangingPunct="1"/>
            <a:r>
              <a:rPr lang="en-GB" altLang="en-US" sz="2900" b="0" dirty="0">
                <a:solidFill>
                  <a:schemeClr val="bg2">
                    <a:lumMod val="50000"/>
                  </a:schemeClr>
                </a:solidFill>
                <a:latin typeface="Sassoon Infant Md" pitchFamily="50" charset="0"/>
              </a:rPr>
              <a:t>They know that the Maths test is not a reading test so they can have help reading questions</a:t>
            </a:r>
          </a:p>
          <a:p>
            <a:pPr eaLnBrk="1" hangingPunct="1"/>
            <a:r>
              <a:rPr lang="en-GB" altLang="en-US" sz="2900" b="0" dirty="0">
                <a:solidFill>
                  <a:schemeClr val="bg2">
                    <a:lumMod val="50000"/>
                  </a:schemeClr>
                </a:solidFill>
                <a:latin typeface="Sassoon Infant Md" pitchFamily="50" charset="0"/>
              </a:rPr>
              <a:t>Focused teaching groups</a:t>
            </a:r>
          </a:p>
          <a:p>
            <a:pPr eaLnBrk="1" hangingPunct="1"/>
            <a:endParaRPr lang="en-GB" altLang="en-US" sz="2900" b="0" dirty="0">
              <a:solidFill>
                <a:schemeClr val="bg2">
                  <a:lumMod val="50000"/>
                </a:schemeClr>
              </a:solidFill>
              <a:latin typeface="Sassoon Infant Md" pitchFamily="50" charset="0"/>
            </a:endParaRPr>
          </a:p>
          <a:p>
            <a:pPr eaLnBrk="1" hangingPunct="1"/>
            <a:endParaRPr lang="en-US" altLang="en-US" sz="2900" b="0" dirty="0">
              <a:solidFill>
                <a:schemeClr val="bg2">
                  <a:lumMod val="50000"/>
                </a:schemeClr>
              </a:solidFill>
              <a:latin typeface="Sassoon Infant Md" pitchFamily="50" charset="0"/>
            </a:endParaRPr>
          </a:p>
        </p:txBody>
      </p:sp>
    </p:spTree>
    <p:extLst>
      <p:ext uri="{BB962C8B-B14F-4D97-AF65-F5344CB8AC3E}">
        <p14:creationId xmlns:p14="http://schemas.microsoft.com/office/powerpoint/2010/main" val="36126256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676400" y="116632"/>
            <a:ext cx="7467600" cy="1143000"/>
          </a:xfrm>
        </p:spPr>
        <p:txBody>
          <a:bodyPr>
            <a:normAutofit/>
          </a:bodyPr>
          <a:lstStyle/>
          <a:p>
            <a:pPr eaLnBrk="1" hangingPunct="1"/>
            <a:r>
              <a:rPr lang="en-GB" altLang="en-US" sz="4400" b="1" dirty="0">
                <a:latin typeface="Sassoon Infant Md" pitchFamily="50" charset="0"/>
              </a:rPr>
              <a:t>How can </a:t>
            </a:r>
            <a:r>
              <a:rPr lang="en-GB" altLang="en-US" sz="4400" dirty="0">
                <a:latin typeface="Sassoon Infant Md" pitchFamily="50" charset="0"/>
              </a:rPr>
              <a:t>I</a:t>
            </a:r>
            <a:r>
              <a:rPr lang="en-GB" altLang="en-US" sz="4400" b="1" dirty="0">
                <a:latin typeface="Sassoon Infant Md" pitchFamily="50" charset="0"/>
              </a:rPr>
              <a:t> help my child?</a:t>
            </a:r>
            <a:endParaRPr lang="en-US" altLang="en-US" sz="4400" b="1" dirty="0">
              <a:latin typeface="Sassoon Infant Md" pitchFamily="50" charset="0"/>
            </a:endParaRPr>
          </a:p>
        </p:txBody>
      </p:sp>
      <p:sp>
        <p:nvSpPr>
          <p:cNvPr id="24579" name="Rectangle 3"/>
          <p:cNvSpPr>
            <a:spLocks noGrp="1" noChangeArrowheads="1"/>
          </p:cNvSpPr>
          <p:nvPr>
            <p:ph type="body" idx="1"/>
          </p:nvPr>
        </p:nvSpPr>
        <p:spPr>
          <a:xfrm>
            <a:off x="395536" y="1519551"/>
            <a:ext cx="8568952" cy="5338449"/>
          </a:xfrm>
        </p:spPr>
        <p:txBody>
          <a:bodyPr>
            <a:normAutofit fontScale="77500" lnSpcReduction="20000"/>
          </a:bodyPr>
          <a:lstStyle/>
          <a:p>
            <a:pPr eaLnBrk="1" hangingPunct="1"/>
            <a:r>
              <a:rPr lang="en-GB" altLang="en-US" sz="3400" b="0" dirty="0">
                <a:solidFill>
                  <a:schemeClr val="bg2">
                    <a:lumMod val="50000"/>
                  </a:schemeClr>
                </a:solidFill>
                <a:latin typeface="Sassoon Infant Md" pitchFamily="50" charset="0"/>
              </a:rPr>
              <a:t>Homework will focus on what they need to know for the tests, including types of questions and vocabulary</a:t>
            </a:r>
          </a:p>
          <a:p>
            <a:pPr lvl="1"/>
            <a:r>
              <a:rPr lang="en-GB" sz="2600" b="0" dirty="0">
                <a:solidFill>
                  <a:schemeClr val="bg2">
                    <a:lumMod val="50000"/>
                  </a:schemeClr>
                </a:solidFill>
                <a:latin typeface="Sassoon Infant Md" pitchFamily="50" charset="0"/>
              </a:rPr>
              <a:t>Learn all the time tables and associated divisions facts up to 12 x 12</a:t>
            </a:r>
          </a:p>
          <a:p>
            <a:pPr lvl="1"/>
            <a:r>
              <a:rPr lang="en-GB" sz="2600" b="0" dirty="0">
                <a:solidFill>
                  <a:schemeClr val="bg2">
                    <a:lumMod val="50000"/>
                  </a:schemeClr>
                </a:solidFill>
                <a:latin typeface="Sassoon Infant Md" pitchFamily="50" charset="0"/>
              </a:rPr>
              <a:t>Practise standard methods of addition, subtraction, multiplication and division</a:t>
            </a:r>
          </a:p>
          <a:p>
            <a:pPr lvl="1"/>
            <a:r>
              <a:rPr lang="en-GB" sz="2600" b="0" dirty="0">
                <a:solidFill>
                  <a:schemeClr val="bg2">
                    <a:lumMod val="50000"/>
                  </a:schemeClr>
                </a:solidFill>
                <a:latin typeface="Sassoon Infant Md" pitchFamily="50" charset="0"/>
              </a:rPr>
              <a:t>Learn different (and perhaps new!) grammatical terminology</a:t>
            </a:r>
          </a:p>
          <a:p>
            <a:pPr lvl="1"/>
            <a:r>
              <a:rPr lang="en-GB" sz="2600" b="0" dirty="0">
                <a:solidFill>
                  <a:schemeClr val="bg2">
                    <a:lumMod val="50000"/>
                  </a:schemeClr>
                </a:solidFill>
                <a:latin typeface="Sassoon Infant Md" pitchFamily="50" charset="0"/>
              </a:rPr>
              <a:t>Practise and learn spelling rules with children (including list in reading records)</a:t>
            </a:r>
          </a:p>
          <a:p>
            <a:pPr lvl="1"/>
            <a:r>
              <a:rPr lang="en-GB" sz="2600" b="0" dirty="0">
                <a:solidFill>
                  <a:schemeClr val="bg2">
                    <a:lumMod val="50000"/>
                  </a:schemeClr>
                </a:solidFill>
                <a:latin typeface="Sassoon Infant Md" pitchFamily="50" charset="0"/>
              </a:rPr>
              <a:t>Plenty of reading and answer questions about reading books using the prompt sheets in reading records with a focus on inference questions</a:t>
            </a:r>
            <a:endParaRPr lang="en-GB" altLang="en-US" sz="3400" b="0" dirty="0">
              <a:solidFill>
                <a:schemeClr val="bg2">
                  <a:lumMod val="50000"/>
                </a:schemeClr>
              </a:solidFill>
              <a:latin typeface="Sassoon Infant Md" pitchFamily="50" charset="0"/>
            </a:endParaRPr>
          </a:p>
          <a:p>
            <a:pPr eaLnBrk="1" hangingPunct="1"/>
            <a:r>
              <a:rPr lang="en-GB" altLang="en-US" sz="3400" b="0" dirty="0">
                <a:solidFill>
                  <a:schemeClr val="bg2">
                    <a:lumMod val="50000"/>
                  </a:schemeClr>
                </a:solidFill>
                <a:latin typeface="Sassoon Infant Md" pitchFamily="50" charset="0"/>
              </a:rPr>
              <a:t>Revision – a little at a time / often</a:t>
            </a:r>
          </a:p>
          <a:p>
            <a:pPr eaLnBrk="1" hangingPunct="1"/>
            <a:r>
              <a:rPr lang="en-GB" altLang="en-US" sz="3400" b="0" dirty="0">
                <a:solidFill>
                  <a:schemeClr val="bg2">
                    <a:lumMod val="50000"/>
                  </a:schemeClr>
                </a:solidFill>
                <a:latin typeface="Sassoon Infant Md" pitchFamily="50" charset="0"/>
              </a:rPr>
              <a:t>Regular attendance at school</a:t>
            </a:r>
          </a:p>
          <a:p>
            <a:pPr eaLnBrk="1" hangingPunct="1"/>
            <a:r>
              <a:rPr lang="en-GB" altLang="en-US" sz="3400" b="0" dirty="0">
                <a:solidFill>
                  <a:schemeClr val="bg2">
                    <a:lumMod val="50000"/>
                  </a:schemeClr>
                </a:solidFill>
                <a:latin typeface="Sassoon Infant Md" pitchFamily="50" charset="0"/>
              </a:rPr>
              <a:t>Plenty of sleep!</a:t>
            </a:r>
          </a:p>
          <a:p>
            <a:pPr eaLnBrk="1" hangingPunct="1"/>
            <a:r>
              <a:rPr lang="en-GB" altLang="en-US" sz="3400" b="0" dirty="0">
                <a:solidFill>
                  <a:schemeClr val="bg2">
                    <a:lumMod val="50000"/>
                  </a:schemeClr>
                </a:solidFill>
                <a:latin typeface="Sassoon Infant Md" pitchFamily="50" charset="0"/>
              </a:rPr>
              <a:t>Support, encouragement and praise! </a:t>
            </a:r>
          </a:p>
          <a:p>
            <a:pPr marL="0" indent="0" eaLnBrk="1" hangingPunct="1">
              <a:buNone/>
            </a:pPr>
            <a:endParaRPr lang="en-US" altLang="en-US" sz="2800" b="0" dirty="0">
              <a:solidFill>
                <a:schemeClr val="bg2">
                  <a:lumMod val="50000"/>
                </a:schemeClr>
              </a:solidFill>
              <a:latin typeface="Sassoon Infant Md" pitchFamily="50" charset="0"/>
            </a:endParaRPr>
          </a:p>
        </p:txBody>
      </p:sp>
    </p:spTree>
    <p:extLst>
      <p:ext uri="{BB962C8B-B14F-4D97-AF65-F5344CB8AC3E}">
        <p14:creationId xmlns:p14="http://schemas.microsoft.com/office/powerpoint/2010/main" val="36177423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a:latin typeface="Sassoon Infant Md" pitchFamily="50" charset="0"/>
              </a:rPr>
              <a:t>Even more reading…</a:t>
            </a:r>
            <a:endParaRPr lang="en-GB" sz="5400" dirty="0">
              <a:latin typeface="Sassoon Infant Md" pitchFamily="50" charset="0"/>
            </a:endParaRPr>
          </a:p>
        </p:txBody>
      </p:sp>
      <p:sp>
        <p:nvSpPr>
          <p:cNvPr id="3" name="Content Placeholder 2"/>
          <p:cNvSpPr>
            <a:spLocks noGrp="1"/>
          </p:cNvSpPr>
          <p:nvPr>
            <p:ph sz="quarter" idx="1"/>
          </p:nvPr>
        </p:nvSpPr>
        <p:spPr>
          <a:xfrm>
            <a:off x="179512" y="2063081"/>
            <a:ext cx="8280920" cy="4525959"/>
          </a:xfrm>
        </p:spPr>
        <p:txBody>
          <a:bodyPr/>
          <a:lstStyle/>
          <a:p>
            <a:r>
              <a:rPr lang="en-GB" b="0" dirty="0">
                <a:solidFill>
                  <a:schemeClr val="bg2">
                    <a:lumMod val="50000"/>
                  </a:schemeClr>
                </a:solidFill>
                <a:latin typeface="Sassoon Infant Md" pitchFamily="50" charset="0"/>
              </a:rPr>
              <a:t>Recommended book list</a:t>
            </a:r>
          </a:p>
          <a:p>
            <a:r>
              <a:rPr lang="en-GB" b="0" dirty="0">
                <a:solidFill>
                  <a:schemeClr val="bg2">
                    <a:lumMod val="50000"/>
                  </a:schemeClr>
                </a:solidFill>
                <a:latin typeface="Sassoon Infant Md" pitchFamily="50" charset="0"/>
              </a:rPr>
              <a:t>Audio-books</a:t>
            </a:r>
          </a:p>
          <a:p>
            <a:r>
              <a:rPr lang="en-GB" b="0" dirty="0">
                <a:solidFill>
                  <a:schemeClr val="bg2">
                    <a:lumMod val="50000"/>
                  </a:schemeClr>
                </a:solidFill>
                <a:latin typeface="Sassoon Infant Md" pitchFamily="50" charset="0"/>
              </a:rPr>
              <a:t>How will reading quality texts help?</a:t>
            </a:r>
          </a:p>
          <a:p>
            <a:r>
              <a:rPr lang="en-GB" b="0" dirty="0">
                <a:solidFill>
                  <a:schemeClr val="bg2">
                    <a:lumMod val="50000"/>
                  </a:schemeClr>
                </a:solidFill>
                <a:latin typeface="Sassoon Infant Md" pitchFamily="50" charset="0"/>
              </a:rPr>
              <a:t>TT Rock Stars</a:t>
            </a:r>
          </a:p>
          <a:p>
            <a:r>
              <a:rPr lang="en-GB" b="0" dirty="0">
                <a:solidFill>
                  <a:schemeClr val="bg2">
                    <a:lumMod val="50000"/>
                  </a:schemeClr>
                </a:solidFill>
                <a:latin typeface="Sassoon Infant Md" pitchFamily="50" charset="0"/>
              </a:rPr>
              <a:t>Have a go at their CGP books with them!</a:t>
            </a:r>
          </a:p>
          <a:p>
            <a:endParaRPr lang="en-GB" b="0" dirty="0">
              <a:latin typeface="Sassoon Infant Md" pitchFamily="50" charset="0"/>
            </a:endParaRPr>
          </a:p>
        </p:txBody>
      </p:sp>
    </p:spTree>
    <p:extLst>
      <p:ext uri="{BB962C8B-B14F-4D97-AF65-F5344CB8AC3E}">
        <p14:creationId xmlns:p14="http://schemas.microsoft.com/office/powerpoint/2010/main" val="1629950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463983" y="1944000"/>
            <a:ext cx="7895230" cy="4873752"/>
          </a:xfrm>
        </p:spPr>
        <p:txBody>
          <a:bodyPr/>
          <a:lstStyle/>
          <a:p>
            <a:pPr eaLnBrk="1" hangingPunct="1">
              <a:lnSpc>
                <a:spcPct val="80000"/>
              </a:lnSpc>
            </a:pPr>
            <a:r>
              <a:rPr lang="en-GB" altLang="en-US" sz="2800" b="0" dirty="0">
                <a:solidFill>
                  <a:schemeClr val="bg2">
                    <a:lumMod val="50000"/>
                  </a:schemeClr>
                </a:solidFill>
                <a:latin typeface="Sassoon Infant Md" pitchFamily="50" charset="0"/>
              </a:rPr>
              <a:t>We hope you have found tonight informative.</a:t>
            </a:r>
          </a:p>
          <a:p>
            <a:pPr marL="0" indent="0" eaLnBrk="1" hangingPunct="1">
              <a:lnSpc>
                <a:spcPct val="80000"/>
              </a:lnSpc>
              <a:buNone/>
            </a:pPr>
            <a:endParaRPr lang="en-GB" altLang="en-US" sz="1100" b="0" dirty="0">
              <a:solidFill>
                <a:schemeClr val="bg2">
                  <a:lumMod val="50000"/>
                </a:schemeClr>
              </a:solidFill>
              <a:latin typeface="Sassoon Infant Md" pitchFamily="50" charset="0"/>
            </a:endParaRPr>
          </a:p>
          <a:p>
            <a:pPr eaLnBrk="1" hangingPunct="1">
              <a:lnSpc>
                <a:spcPct val="80000"/>
              </a:lnSpc>
            </a:pPr>
            <a:r>
              <a:rPr lang="en-GB" altLang="en-US" sz="2800" b="0" dirty="0">
                <a:solidFill>
                  <a:schemeClr val="bg2">
                    <a:lumMod val="50000"/>
                  </a:schemeClr>
                </a:solidFill>
                <a:latin typeface="Sassoon Infant Md" pitchFamily="50" charset="0"/>
              </a:rPr>
              <a:t>Any questions or queries please do not hesitate to contact anyone in the Year 6 team, we will always be willing to help.</a:t>
            </a:r>
          </a:p>
          <a:p>
            <a:pPr eaLnBrk="1" hangingPunct="1">
              <a:lnSpc>
                <a:spcPct val="80000"/>
              </a:lnSpc>
            </a:pPr>
            <a:endParaRPr lang="en-GB" altLang="en-US" sz="1100" b="0" dirty="0">
              <a:solidFill>
                <a:schemeClr val="bg2">
                  <a:lumMod val="50000"/>
                </a:schemeClr>
              </a:solidFill>
              <a:latin typeface="Sassoon Infant Md" pitchFamily="50" charset="0"/>
            </a:endParaRPr>
          </a:p>
          <a:p>
            <a:pPr eaLnBrk="1" hangingPunct="1">
              <a:lnSpc>
                <a:spcPct val="80000"/>
              </a:lnSpc>
            </a:pPr>
            <a:r>
              <a:rPr lang="en-GB" altLang="en-US" sz="2800" b="0" dirty="0">
                <a:solidFill>
                  <a:schemeClr val="bg2">
                    <a:lumMod val="50000"/>
                  </a:schemeClr>
                </a:solidFill>
                <a:latin typeface="Sassoon Infant Md" pitchFamily="50" charset="0"/>
              </a:rPr>
              <a:t>Together, we can work in partnership so that your child can reach their full potential.</a:t>
            </a:r>
            <a:endParaRPr lang="en-US" altLang="en-US" sz="2800" b="0" dirty="0">
              <a:solidFill>
                <a:schemeClr val="bg2">
                  <a:lumMod val="50000"/>
                </a:schemeClr>
              </a:solidFill>
              <a:latin typeface="Sassoon Infant Md" pitchFamily="50" charset="0"/>
            </a:endParaRPr>
          </a:p>
        </p:txBody>
      </p:sp>
      <p:pic>
        <p:nvPicPr>
          <p:cNvPr id="1741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2119"/>
          <a:stretch/>
        </p:blipFill>
        <p:spPr bwMode="auto">
          <a:xfrm>
            <a:off x="2190404" y="0"/>
            <a:ext cx="4442387" cy="194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53683073"/>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0000FF"/>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1652</TotalTime>
  <Words>1211</Words>
  <Application>Microsoft Office PowerPoint</Application>
  <PresentationFormat>On-screen Show (4:3)</PresentationFormat>
  <Paragraphs>111</Paragraphs>
  <Slides>48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Calibri</vt:lpstr>
      <vt:lpstr>Courier New</vt:lpstr>
      <vt:lpstr>Rockwell Condensed</vt:lpstr>
      <vt:lpstr>Sassoon Infant Md</vt:lpstr>
      <vt:lpstr>Showcard Gothic</vt:lpstr>
      <vt:lpstr>Office Theme</vt:lpstr>
      <vt:lpstr>KEY STAGE TWO SATs Information Evening 2026</vt:lpstr>
      <vt:lpstr>PowerPoint Presentation</vt:lpstr>
      <vt:lpstr>SATs Tests 2026</vt:lpstr>
      <vt:lpstr>SATs ASSESSMENT</vt:lpstr>
      <vt:lpstr>WRITING</vt:lpstr>
      <vt:lpstr>Writing</vt:lpstr>
      <vt:lpstr>PowerPoint Presentation</vt:lpstr>
      <vt:lpstr>PowerPoint Presentation</vt:lpstr>
      <vt:lpstr>PowerPoint Presentation</vt:lpstr>
      <vt:lpstr>SATs TIMETABLE</vt:lpstr>
      <vt:lpstr>Monday 11th May Grammar, Punctuation and Spelling</vt:lpstr>
      <vt:lpstr>Spelling, Punctuation and Grammar Test</vt:lpstr>
      <vt:lpstr>GRAMMAR AND PUNCTUATION</vt:lpstr>
      <vt:lpstr>PowerPoint Presentation</vt:lpstr>
      <vt:lpstr>PowerPoint Presentation</vt:lpstr>
      <vt:lpstr>PowerPoint Presentation</vt:lpstr>
      <vt:lpstr>SPELLING</vt:lpstr>
      <vt:lpstr>PowerPoint Presentation</vt:lpstr>
      <vt:lpstr>PowerPoint Presentation</vt:lpstr>
      <vt:lpstr>Tuesday 12th May Reading</vt:lpstr>
      <vt:lpstr>Reading Paper</vt:lpstr>
      <vt:lpstr>Types of questions: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Point Evidence Explanation Link</vt:lpstr>
      <vt:lpstr>Wednesday 13th May Arithmetic and Reasoning 1  Thursday 14th May Reasoning 2</vt:lpstr>
      <vt:lpstr>Maths</vt:lpstr>
      <vt:lpstr>PowerPoint Presentation</vt:lpstr>
      <vt:lpstr>ARITHMETIC</vt:lpstr>
      <vt:lpstr>PowerPoint Presentation</vt:lpstr>
      <vt:lpstr>PowerPoint Presentation</vt:lpstr>
      <vt:lpstr>PowerPoint Presentation</vt:lpstr>
      <vt:lpstr>PowerPoint Presentation</vt:lpstr>
      <vt:lpstr>REASONING</vt:lpstr>
      <vt:lpstr>PowerPoint Presentation</vt:lpstr>
      <vt:lpstr>PowerPoint Presentation</vt:lpstr>
      <vt:lpstr>PowerPoint Presentation</vt:lpstr>
      <vt:lpstr>PowerPoint Presentation</vt:lpstr>
      <vt:lpstr>PowerPoint Presentation</vt:lpstr>
      <vt:lpstr>How are the children prepared in school?</vt:lpstr>
      <vt:lpstr>How can I help my child?</vt:lpstr>
      <vt:lpstr>Even more reading…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Admin5</dc:creator>
  <cp:lastModifiedBy>Esther.Sharpe</cp:lastModifiedBy>
  <cp:revision>109</cp:revision>
  <cp:lastPrinted>2020-01-08T18:08:58Z</cp:lastPrinted>
  <dcterms:created xsi:type="dcterms:W3CDTF">2015-08-27T11:27:42Z</dcterms:created>
  <dcterms:modified xsi:type="dcterms:W3CDTF">2026-01-16T12:11:00Z</dcterms:modified>
</cp:coreProperties>
</file>